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tif" ContentType="image/tiff"/>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21" r:id="rId1"/>
  </p:sldMasterIdLst>
  <p:sldIdLst>
    <p:sldId id="256" r:id="rId2"/>
    <p:sldId id="258" r:id="rId3"/>
    <p:sldId id="259" r:id="rId4"/>
    <p:sldId id="257"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3" r:id="rId18"/>
    <p:sldId id="272" r:id="rId19"/>
    <p:sldId id="274" r:id="rId20"/>
    <p:sldId id="276" r:id="rId21"/>
    <p:sldId id="275"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2" r:id="rId37"/>
    <p:sldId id="293" r:id="rId38"/>
    <p:sldId id="294" r:id="rId3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varScale="1">
        <p:scale>
          <a:sx n="92" d="100"/>
          <a:sy n="92" d="100"/>
        </p:scale>
        <p:origin x="-2016" y="-120"/>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printerSettings" Target="printerSettings/printerSettings1.bin"/><Relationship Id="rId41" Type="http://schemas.openxmlformats.org/officeDocument/2006/relationships/presProps" Target="presProps.xml"/><Relationship Id="rId42" Type="http://schemas.openxmlformats.org/officeDocument/2006/relationships/viewProps" Target="viewProps.xml"/><Relationship Id="rId43" Type="http://schemas.openxmlformats.org/officeDocument/2006/relationships/theme" Target="theme/theme1.xml"/><Relationship Id="rId4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0" y="2157319"/>
            <a:ext cx="8915400" cy="877824"/>
          </a:xfrm>
        </p:spPr>
        <p:txBody>
          <a:bodyPr/>
          <a:lstStyle/>
          <a:p>
            <a:r>
              <a:rPr lang="en-US" smtClean="0"/>
              <a:t>Click to edit Master title style</a:t>
            </a:r>
            <a:endParaRPr/>
          </a:p>
        </p:txBody>
      </p:sp>
      <p:sp>
        <p:nvSpPr>
          <p:cNvPr id="3" name="Subtitle 2"/>
          <p:cNvSpPr>
            <a:spLocks noGrp="1"/>
          </p:cNvSpPr>
          <p:nvPr>
            <p:ph type="subTitle" idx="1"/>
          </p:nvPr>
        </p:nvSpPr>
        <p:spPr>
          <a:xfrm>
            <a:off x="914400" y="3034553"/>
            <a:ext cx="8001000" cy="3823447"/>
          </a:xfr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lIns="292608" tIns="91440" rIns="274320" bIns="91440" rtlCol="0" anchor="t" anchorCtr="0">
            <a:normAutofit/>
          </a:bodyPr>
          <a:lstStyle>
            <a:lvl1pPr marL="0" indent="0" algn="l" defTabSz="914400" rtl="0" eaLnBrk="1" latinLnBrk="0" hangingPunct="1">
              <a:spcBef>
                <a:spcPts val="2000"/>
              </a:spcBef>
              <a:buClr>
                <a:schemeClr val="accent1"/>
              </a:buClr>
              <a:buFont typeface="Wingdings 2" pitchFamily="18" charset="2"/>
              <a:buNone/>
              <a:defRPr sz="1800" kern="1200">
                <a:solidFill>
                  <a:schemeClr val="tx1">
                    <a:lumMod val="65000"/>
                    <a:lumOff val="35000"/>
                  </a:schemeClr>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sp>
        <p:nvSpPr>
          <p:cNvPr id="4" name="Date Placeholder 3"/>
          <p:cNvSpPr>
            <a:spLocks noGrp="1"/>
          </p:cNvSpPr>
          <p:nvPr>
            <p:ph type="dt" sz="half" idx="10"/>
          </p:nvPr>
        </p:nvSpPr>
        <p:spPr/>
        <p:txBody>
          <a:bodyPr/>
          <a:lstStyle/>
          <a:p>
            <a:fld id="{F5584CB0-A7E9-044F-89BB-49D075BC6770}" type="datetimeFigureOut">
              <a:rPr lang="en-US" smtClean="0"/>
              <a:t>14/10/15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D72EBF8-7CF5-44B7-B2BF-E22DE4D0703D}"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0" y="1124712"/>
            <a:ext cx="8915400" cy="914400"/>
          </a:xfrm>
          <a:solidFill>
            <a:schemeClr val="tx2"/>
          </a:solidFill>
        </p:spPr>
        <p:txBody>
          <a:bodyPr vert="horz" lIns="1188720" tIns="45720" rIns="274320" bIns="45720" rtlCol="0" anchor="ctr">
            <a:normAutofit/>
          </a:bodyPr>
          <a:lstStyle>
            <a:lvl1pPr marL="0" indent="0" algn="l" defTabSz="914400" rtl="0" eaLnBrk="1" latinLnBrk="0" hangingPunct="1">
              <a:spcBef>
                <a:spcPct val="0"/>
              </a:spcBef>
              <a:buNone/>
              <a:defRPr sz="3600" kern="1200">
                <a:solidFill>
                  <a:schemeClr val="bg1"/>
                </a:solidFill>
                <a:latin typeface="+mj-lt"/>
                <a:ea typeface="+mj-ea"/>
                <a:cs typeface="+mj-cs"/>
              </a:defRPr>
            </a:lvl1pPr>
          </a:lstStyle>
          <a:p>
            <a:r>
              <a:rPr lang="en-US" smtClean="0"/>
              <a:t>Click to edit Master title style</a:t>
            </a:r>
            <a:endParaRPr/>
          </a:p>
        </p:txBody>
      </p:sp>
      <p:sp>
        <p:nvSpPr>
          <p:cNvPr id="3" name="Picture Placeholder 2"/>
          <p:cNvSpPr>
            <a:spLocks noGrp="1"/>
          </p:cNvSpPr>
          <p:nvPr>
            <p:ph type="pic" idx="1"/>
          </p:nvPr>
        </p:nvSpPr>
        <p:spPr>
          <a:xfrm>
            <a:off x="5487987" y="2048256"/>
            <a:ext cx="3427413" cy="4206240"/>
          </a:xfrm>
        </p:spPr>
        <p:txBody>
          <a:bodyPr>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a:p>
        </p:txBody>
      </p:sp>
      <p:sp>
        <p:nvSpPr>
          <p:cNvPr id="4" name="Text Placeholder 3"/>
          <p:cNvSpPr>
            <a:spLocks noGrp="1"/>
          </p:cNvSpPr>
          <p:nvPr>
            <p:ph type="body" sz="half" idx="2"/>
          </p:nvPr>
        </p:nvSpPr>
        <p:spPr>
          <a:xfrm>
            <a:off x="914400" y="2039112"/>
            <a:ext cx="4572000" cy="4224528"/>
          </a:xfr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lIns="292608" tIns="274320" rIns="274320" bIns="274320" rtlCol="0" anchor="t" anchorCtr="0">
            <a:normAutofit/>
          </a:bodyPr>
          <a:lstStyle>
            <a:lvl1pPr marL="0" indent="0">
              <a:buNone/>
              <a:defRPr sz="1800" kern="1200">
                <a:solidFill>
                  <a:schemeClr val="tx1">
                    <a:lumMod val="65000"/>
                    <a:lumOff val="35000"/>
                  </a:schemeClr>
                </a:solidFill>
                <a:latin typeface="+mn-lt"/>
                <a:ea typeface="+mn-ea"/>
                <a:cs typeface="+mn-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lgn="l" defTabSz="914400" rtl="0" eaLnBrk="1" latinLnBrk="0" hangingPunct="1">
              <a:spcBef>
                <a:spcPts val="2000"/>
              </a:spcBef>
              <a:buClr>
                <a:schemeClr val="accent1"/>
              </a:buClr>
              <a:buFont typeface="Wingdings 2" pitchFamily="18" charset="2"/>
              <a:buNone/>
            </a:pPr>
            <a:r>
              <a:rPr lang="en-US" smtClean="0"/>
              <a:t>Click to edit Master text styles</a:t>
            </a:r>
          </a:p>
        </p:txBody>
      </p:sp>
      <p:sp>
        <p:nvSpPr>
          <p:cNvPr id="5" name="Date Placeholder 4"/>
          <p:cNvSpPr>
            <a:spLocks noGrp="1"/>
          </p:cNvSpPr>
          <p:nvPr>
            <p:ph type="dt" sz="half" idx="10"/>
          </p:nvPr>
        </p:nvSpPr>
        <p:spPr>
          <a:xfrm>
            <a:off x="6580094" y="188259"/>
            <a:ext cx="2133600" cy="365125"/>
          </a:xfrm>
        </p:spPr>
        <p:txBody>
          <a:bodyPr/>
          <a:lstStyle/>
          <a:p>
            <a:fld id="{F5584CB0-A7E9-044F-89BB-49D075BC6770}" type="datetimeFigureOut">
              <a:rPr lang="en-US" smtClean="0"/>
              <a:t>14/10/15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86885D7-8087-6749-9979-6B3F5060CEC8}"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Picture above Caption">
    <p:spTree>
      <p:nvGrpSpPr>
        <p:cNvPr id="1" name=""/>
        <p:cNvGrpSpPr/>
        <p:nvPr/>
      </p:nvGrpSpPr>
      <p:grpSpPr>
        <a:xfrm>
          <a:off x="0" y="0"/>
          <a:ext cx="0" cy="0"/>
          <a:chOff x="0" y="0"/>
          <a:chExt cx="0" cy="0"/>
        </a:xfrm>
      </p:grpSpPr>
      <p:sp>
        <p:nvSpPr>
          <p:cNvPr id="2" name="Title 1"/>
          <p:cNvSpPr>
            <a:spLocks noGrp="1"/>
          </p:cNvSpPr>
          <p:nvPr>
            <p:ph type="ctrTitle"/>
          </p:nvPr>
        </p:nvSpPr>
        <p:spPr>
          <a:xfrm>
            <a:off x="0" y="4114800"/>
            <a:ext cx="8915400" cy="877824"/>
          </a:xfrm>
        </p:spPr>
        <p:txBody>
          <a:bodyPr tIns="137160" bIns="137160" anchor="b" anchorCtr="0">
            <a:normAutofit/>
          </a:bodyPr>
          <a:lstStyle>
            <a:lvl1pPr>
              <a:defRPr sz="2400"/>
            </a:lvl1pPr>
          </a:lstStyle>
          <a:p>
            <a:r>
              <a:rPr lang="en-US" smtClean="0"/>
              <a:t>Click to edit Master title style</a:t>
            </a:r>
            <a:endParaRPr/>
          </a:p>
        </p:txBody>
      </p:sp>
      <p:sp>
        <p:nvSpPr>
          <p:cNvPr id="3" name="Subtitle 2"/>
          <p:cNvSpPr>
            <a:spLocks noGrp="1"/>
          </p:cNvSpPr>
          <p:nvPr>
            <p:ph type="subTitle" idx="1"/>
          </p:nvPr>
        </p:nvSpPr>
        <p:spPr>
          <a:xfrm>
            <a:off x="914400" y="5002305"/>
            <a:ext cx="8001000" cy="1855695"/>
          </a:xfr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92608" tIns="137160" rIns="274320" bIns="137160" rtlCol="0" anchor="t" anchorCtr="0">
            <a:normAutofit/>
          </a:bodyPr>
          <a:lstStyle>
            <a:lvl1pPr marL="0" indent="0" algn="l" defTabSz="914400" rtl="0" eaLnBrk="1" latinLnBrk="0" hangingPunct="1">
              <a:spcBef>
                <a:spcPts val="300"/>
              </a:spcBef>
              <a:buNone/>
              <a:defRPr sz="1600" kern="1200">
                <a:solidFill>
                  <a:schemeClr val="tx1">
                    <a:lumMod val="65000"/>
                    <a:lumOff val="35000"/>
                  </a:schemeClr>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sp>
        <p:nvSpPr>
          <p:cNvPr id="4" name="Date Placeholder 3"/>
          <p:cNvSpPr>
            <a:spLocks noGrp="1"/>
          </p:cNvSpPr>
          <p:nvPr>
            <p:ph type="dt" sz="half" idx="10"/>
          </p:nvPr>
        </p:nvSpPr>
        <p:spPr/>
        <p:txBody>
          <a:bodyPr/>
          <a:lstStyle/>
          <a:p>
            <a:fld id="{F5584CB0-A7E9-044F-89BB-49D075BC6770}" type="datetimeFigureOut">
              <a:rPr lang="en-US" smtClean="0"/>
              <a:t>14/10/15</a:t>
            </a:fld>
            <a:endParaRPr lang="en-US"/>
          </a:p>
        </p:txBody>
      </p:sp>
      <p:sp>
        <p:nvSpPr>
          <p:cNvPr id="5" name="Footer Placeholder 4"/>
          <p:cNvSpPr>
            <a:spLocks noGrp="1"/>
          </p:cNvSpPr>
          <p:nvPr>
            <p:ph type="ftr" sz="quarter" idx="11"/>
          </p:nvPr>
        </p:nvSpPr>
        <p:spPr/>
        <p:txBody>
          <a:bodyPr/>
          <a:lstStyle/>
          <a:p>
            <a:endParaRPr lang="en-US"/>
          </a:p>
        </p:txBody>
      </p:sp>
      <p:sp>
        <p:nvSpPr>
          <p:cNvPr id="9" name="Picture Placeholder 8"/>
          <p:cNvSpPr>
            <a:spLocks noGrp="1"/>
          </p:cNvSpPr>
          <p:nvPr>
            <p:ph type="pic" sz="quarter" idx="13"/>
          </p:nvPr>
        </p:nvSpPr>
        <p:spPr>
          <a:xfrm>
            <a:off x="927100" y="1129553"/>
            <a:ext cx="7988300" cy="2980944"/>
          </a:xfrm>
        </p:spPr>
        <p:txBody>
          <a:bodyPr>
            <a:normAutofit/>
          </a:bodyPr>
          <a:lstStyle>
            <a:lvl1pPr marL="0" indent="0">
              <a:buNone/>
              <a:defRPr sz="1800"/>
            </a:lvl1pPr>
          </a:lstStyle>
          <a:p>
            <a:r>
              <a:rPr lang="en-US" smtClean="0"/>
              <a:t>Drag picture to placeholder or click icon to add</a:t>
            </a: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2 Pictures with Caption">
    <p:spTree>
      <p:nvGrpSpPr>
        <p:cNvPr id="1" name=""/>
        <p:cNvGrpSpPr/>
        <p:nvPr/>
      </p:nvGrpSpPr>
      <p:grpSpPr>
        <a:xfrm>
          <a:off x="0" y="0"/>
          <a:ext cx="0" cy="0"/>
          <a:chOff x="0" y="0"/>
          <a:chExt cx="0" cy="0"/>
        </a:xfrm>
      </p:grpSpPr>
      <p:sp>
        <p:nvSpPr>
          <p:cNvPr id="2" name="Title 1"/>
          <p:cNvSpPr>
            <a:spLocks noGrp="1"/>
          </p:cNvSpPr>
          <p:nvPr>
            <p:ph type="ctrTitle"/>
          </p:nvPr>
        </p:nvSpPr>
        <p:spPr>
          <a:xfrm>
            <a:off x="0" y="4114800"/>
            <a:ext cx="8915400" cy="877824"/>
          </a:xfrm>
        </p:spPr>
        <p:txBody>
          <a:bodyPr tIns="137160" bIns="137160" anchor="b" anchorCtr="0">
            <a:normAutofit/>
          </a:bodyPr>
          <a:lstStyle>
            <a:lvl1pPr>
              <a:defRPr sz="2400"/>
            </a:lvl1pPr>
          </a:lstStyle>
          <a:p>
            <a:r>
              <a:rPr lang="en-US" smtClean="0"/>
              <a:t>Click to edit Master title style</a:t>
            </a:r>
            <a:endParaRPr/>
          </a:p>
        </p:txBody>
      </p:sp>
      <p:sp>
        <p:nvSpPr>
          <p:cNvPr id="3" name="Subtitle 2"/>
          <p:cNvSpPr>
            <a:spLocks noGrp="1"/>
          </p:cNvSpPr>
          <p:nvPr>
            <p:ph type="subTitle" idx="1"/>
          </p:nvPr>
        </p:nvSpPr>
        <p:spPr>
          <a:xfrm>
            <a:off x="914400" y="5002305"/>
            <a:ext cx="8001000" cy="1855695"/>
          </a:xfr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92608" tIns="137160" rIns="274320" bIns="137160" rtlCol="0" anchor="t" anchorCtr="0">
            <a:normAutofit/>
          </a:bodyPr>
          <a:lstStyle>
            <a:lvl1pPr marL="0" indent="0" algn="l" defTabSz="914400" rtl="0" eaLnBrk="1" latinLnBrk="0" hangingPunct="1">
              <a:spcBef>
                <a:spcPts val="300"/>
              </a:spcBef>
              <a:buNone/>
              <a:defRPr sz="1600" kern="1200">
                <a:solidFill>
                  <a:schemeClr val="tx1">
                    <a:lumMod val="65000"/>
                    <a:lumOff val="35000"/>
                  </a:schemeClr>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sp>
        <p:nvSpPr>
          <p:cNvPr id="4" name="Date Placeholder 3"/>
          <p:cNvSpPr>
            <a:spLocks noGrp="1"/>
          </p:cNvSpPr>
          <p:nvPr>
            <p:ph type="dt" sz="half" idx="10"/>
          </p:nvPr>
        </p:nvSpPr>
        <p:spPr>
          <a:xfrm>
            <a:off x="6580094" y="188259"/>
            <a:ext cx="2133600" cy="365125"/>
          </a:xfrm>
        </p:spPr>
        <p:txBody>
          <a:bodyPr/>
          <a:lstStyle/>
          <a:p>
            <a:fld id="{F5584CB0-A7E9-044F-89BB-49D075BC6770}" type="datetimeFigureOut">
              <a:rPr lang="en-US" smtClean="0"/>
              <a:t>14/10/15</a:t>
            </a:fld>
            <a:endParaRPr lang="en-US"/>
          </a:p>
        </p:txBody>
      </p:sp>
      <p:sp>
        <p:nvSpPr>
          <p:cNvPr id="5" name="Footer Placeholder 4"/>
          <p:cNvSpPr>
            <a:spLocks noGrp="1"/>
          </p:cNvSpPr>
          <p:nvPr>
            <p:ph type="ftr" sz="quarter" idx="11"/>
          </p:nvPr>
        </p:nvSpPr>
        <p:spPr/>
        <p:txBody>
          <a:bodyPr/>
          <a:lstStyle/>
          <a:p>
            <a:endParaRPr lang="en-US"/>
          </a:p>
        </p:txBody>
      </p:sp>
      <p:sp>
        <p:nvSpPr>
          <p:cNvPr id="9" name="Picture Placeholder 8"/>
          <p:cNvSpPr>
            <a:spLocks noGrp="1"/>
          </p:cNvSpPr>
          <p:nvPr>
            <p:ph type="pic" sz="quarter" idx="13"/>
          </p:nvPr>
        </p:nvSpPr>
        <p:spPr>
          <a:xfrm>
            <a:off x="927100" y="1129553"/>
            <a:ext cx="3986784" cy="2980944"/>
          </a:xfrm>
        </p:spPr>
        <p:txBody>
          <a:bodyPr>
            <a:normAutofit/>
          </a:bodyPr>
          <a:lstStyle>
            <a:lvl1pPr marL="0" indent="0">
              <a:buNone/>
              <a:defRPr sz="1800"/>
            </a:lvl1pPr>
          </a:lstStyle>
          <a:p>
            <a:r>
              <a:rPr lang="en-US" smtClean="0"/>
              <a:t>Drag picture to placeholder or click icon to add</a:t>
            </a:r>
            <a:endParaRPr/>
          </a:p>
        </p:txBody>
      </p:sp>
      <p:sp>
        <p:nvSpPr>
          <p:cNvPr id="7" name="Picture Placeholder 8"/>
          <p:cNvSpPr>
            <a:spLocks noGrp="1"/>
          </p:cNvSpPr>
          <p:nvPr>
            <p:ph type="pic" sz="quarter" idx="14"/>
          </p:nvPr>
        </p:nvSpPr>
        <p:spPr>
          <a:xfrm>
            <a:off x="4928616" y="1129553"/>
            <a:ext cx="3986784" cy="2980944"/>
          </a:xfrm>
        </p:spPr>
        <p:txBody>
          <a:bodyPr>
            <a:normAutofit/>
          </a:bodyPr>
          <a:lstStyle>
            <a:lvl1pPr marL="0" indent="0">
              <a:buNone/>
              <a:defRPr sz="1800"/>
            </a:lvl1pPr>
          </a:lstStyle>
          <a:p>
            <a:r>
              <a:rPr lang="en-US" smtClean="0"/>
              <a:t>Drag picture to placeholder or click icon to add</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3 Pictures with Caption">
    <p:spTree>
      <p:nvGrpSpPr>
        <p:cNvPr id="1" name=""/>
        <p:cNvGrpSpPr/>
        <p:nvPr/>
      </p:nvGrpSpPr>
      <p:grpSpPr>
        <a:xfrm>
          <a:off x="0" y="0"/>
          <a:ext cx="0" cy="0"/>
          <a:chOff x="0" y="0"/>
          <a:chExt cx="0" cy="0"/>
        </a:xfrm>
      </p:grpSpPr>
      <p:sp>
        <p:nvSpPr>
          <p:cNvPr id="2" name="Title 1"/>
          <p:cNvSpPr>
            <a:spLocks noGrp="1"/>
          </p:cNvSpPr>
          <p:nvPr>
            <p:ph type="ctrTitle"/>
          </p:nvPr>
        </p:nvSpPr>
        <p:spPr>
          <a:xfrm>
            <a:off x="0" y="4114800"/>
            <a:ext cx="8915400" cy="877824"/>
          </a:xfrm>
        </p:spPr>
        <p:txBody>
          <a:bodyPr tIns="137160" bIns="137160" anchor="b" anchorCtr="0">
            <a:normAutofit/>
          </a:bodyPr>
          <a:lstStyle>
            <a:lvl1pPr>
              <a:defRPr sz="2400"/>
            </a:lvl1pPr>
          </a:lstStyle>
          <a:p>
            <a:r>
              <a:rPr lang="en-US" smtClean="0"/>
              <a:t>Click to edit Master title style</a:t>
            </a:r>
            <a:endParaRPr/>
          </a:p>
        </p:txBody>
      </p:sp>
      <p:sp>
        <p:nvSpPr>
          <p:cNvPr id="3" name="Subtitle 2"/>
          <p:cNvSpPr>
            <a:spLocks noGrp="1"/>
          </p:cNvSpPr>
          <p:nvPr>
            <p:ph type="subTitle" idx="1"/>
          </p:nvPr>
        </p:nvSpPr>
        <p:spPr>
          <a:xfrm>
            <a:off x="914400" y="5002305"/>
            <a:ext cx="8001000" cy="1855695"/>
          </a:xfr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92608" tIns="137160" rIns="274320" bIns="137160" rtlCol="0" anchor="t" anchorCtr="0">
            <a:normAutofit/>
          </a:bodyPr>
          <a:lstStyle>
            <a:lvl1pPr marL="0" indent="0" algn="l" defTabSz="914400" rtl="0" eaLnBrk="1" latinLnBrk="0" hangingPunct="1">
              <a:spcBef>
                <a:spcPts val="300"/>
              </a:spcBef>
              <a:buNone/>
              <a:defRPr sz="1600" kern="1200">
                <a:solidFill>
                  <a:schemeClr val="tx1">
                    <a:lumMod val="65000"/>
                    <a:lumOff val="35000"/>
                  </a:schemeClr>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a:p>
        </p:txBody>
      </p:sp>
      <p:sp>
        <p:nvSpPr>
          <p:cNvPr id="4" name="Date Placeholder 3"/>
          <p:cNvSpPr>
            <a:spLocks noGrp="1"/>
          </p:cNvSpPr>
          <p:nvPr>
            <p:ph type="dt" sz="half" idx="10"/>
          </p:nvPr>
        </p:nvSpPr>
        <p:spPr>
          <a:xfrm>
            <a:off x="6580094" y="188259"/>
            <a:ext cx="2133600" cy="365125"/>
          </a:xfrm>
        </p:spPr>
        <p:txBody>
          <a:bodyPr/>
          <a:lstStyle/>
          <a:p>
            <a:fld id="{F5584CB0-A7E9-044F-89BB-49D075BC6770}" type="datetimeFigureOut">
              <a:rPr lang="en-US" smtClean="0"/>
              <a:t>14/10/15</a:t>
            </a:fld>
            <a:endParaRPr lang="en-US"/>
          </a:p>
        </p:txBody>
      </p:sp>
      <p:sp>
        <p:nvSpPr>
          <p:cNvPr id="5" name="Footer Placeholder 4"/>
          <p:cNvSpPr>
            <a:spLocks noGrp="1"/>
          </p:cNvSpPr>
          <p:nvPr>
            <p:ph type="ftr" sz="quarter" idx="11"/>
          </p:nvPr>
        </p:nvSpPr>
        <p:spPr/>
        <p:txBody>
          <a:bodyPr/>
          <a:lstStyle/>
          <a:p>
            <a:endParaRPr lang="en-US"/>
          </a:p>
        </p:txBody>
      </p:sp>
      <p:sp>
        <p:nvSpPr>
          <p:cNvPr id="9" name="Picture Placeholder 8"/>
          <p:cNvSpPr>
            <a:spLocks noGrp="1"/>
          </p:cNvSpPr>
          <p:nvPr>
            <p:ph type="pic" sz="quarter" idx="13"/>
          </p:nvPr>
        </p:nvSpPr>
        <p:spPr>
          <a:xfrm>
            <a:off x="927100" y="1129553"/>
            <a:ext cx="6601968" cy="2980944"/>
          </a:xfrm>
        </p:spPr>
        <p:txBody>
          <a:bodyPr>
            <a:normAutofit/>
          </a:bodyPr>
          <a:lstStyle>
            <a:lvl1pPr marL="0" indent="0">
              <a:buNone/>
              <a:defRPr sz="1800"/>
            </a:lvl1pPr>
          </a:lstStyle>
          <a:p>
            <a:r>
              <a:rPr lang="en-US" smtClean="0"/>
              <a:t>Drag picture to placeholder or click icon to add</a:t>
            </a:r>
            <a:endParaRPr/>
          </a:p>
        </p:txBody>
      </p:sp>
      <p:sp>
        <p:nvSpPr>
          <p:cNvPr id="7" name="Picture Placeholder 8"/>
          <p:cNvSpPr>
            <a:spLocks noGrp="1"/>
          </p:cNvSpPr>
          <p:nvPr>
            <p:ph type="pic" sz="quarter" idx="14"/>
          </p:nvPr>
        </p:nvSpPr>
        <p:spPr>
          <a:xfrm>
            <a:off x="7543800" y="1129553"/>
            <a:ext cx="1371600" cy="1481328"/>
          </a:xfrm>
        </p:spPr>
        <p:txBody>
          <a:bodyPr>
            <a:normAutofit/>
          </a:bodyPr>
          <a:lstStyle>
            <a:lvl1pPr marL="0" indent="0">
              <a:buNone/>
              <a:defRPr sz="1800"/>
            </a:lvl1pPr>
          </a:lstStyle>
          <a:p>
            <a:r>
              <a:rPr lang="en-US" smtClean="0"/>
              <a:t>Drag picture to placeholder or click icon to add</a:t>
            </a:r>
            <a:endParaRPr/>
          </a:p>
        </p:txBody>
      </p:sp>
      <p:sp>
        <p:nvSpPr>
          <p:cNvPr id="8" name="Picture Placeholder 8"/>
          <p:cNvSpPr>
            <a:spLocks noGrp="1"/>
          </p:cNvSpPr>
          <p:nvPr>
            <p:ph type="pic" sz="quarter" idx="15"/>
          </p:nvPr>
        </p:nvSpPr>
        <p:spPr>
          <a:xfrm>
            <a:off x="7543800" y="2629169"/>
            <a:ext cx="1371600" cy="1481328"/>
          </a:xfrm>
        </p:spPr>
        <p:txBody>
          <a:bodyPr>
            <a:normAutofit/>
          </a:bodyPr>
          <a:lstStyle>
            <a:lvl1pPr marL="0" indent="0">
              <a:buNone/>
              <a:defRPr sz="1800"/>
            </a:lvl1pPr>
          </a:lstStyle>
          <a:p>
            <a:r>
              <a:rPr lang="en-US" smtClean="0"/>
              <a:t>Drag picture to placeholder or click icon to add</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Vertical Text Placeholder 2"/>
          <p:cNvSpPr>
            <a:spLocks noGrp="1"/>
          </p:cNvSpPr>
          <p:nvPr>
            <p:ph type="body" orient="vert" idx="1"/>
          </p:nvPr>
        </p:nvSpPr>
        <p:spPr/>
        <p:txBody>
          <a:bodyPr vert="eaVert"/>
          <a:lstStyle>
            <a:lvl5pP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p>
            <a:fld id="{F5584CB0-A7E9-044F-89BB-49D075BC6770}" type="datetimeFigureOut">
              <a:rPr lang="en-US" smtClean="0"/>
              <a:t>14/10/15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86885D7-8087-6749-9979-6B3F5060CEC8}" type="slidenum">
              <a:rPr lang="en-US" smtClean="0"/>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87553" y="1129554"/>
            <a:ext cx="914400" cy="5533278"/>
          </a:xfrm>
        </p:spPr>
        <p:txBody>
          <a:bodyPr vert="eaVert" lIns="274320" tIns="685800" bIns="685800"/>
          <a:lstStyle/>
          <a:p>
            <a:r>
              <a:rPr lang="en-US" smtClean="0"/>
              <a:t>Click to edit Master title style</a:t>
            </a:r>
            <a:endParaRPr/>
          </a:p>
        </p:txBody>
      </p:sp>
      <p:sp>
        <p:nvSpPr>
          <p:cNvPr id="3" name="Vertical Text Placeholder 2"/>
          <p:cNvSpPr>
            <a:spLocks noGrp="1"/>
          </p:cNvSpPr>
          <p:nvPr>
            <p:ph type="body" orient="vert" idx="1"/>
          </p:nvPr>
        </p:nvSpPr>
        <p:spPr>
          <a:xfrm>
            <a:off x="1117600" y="1734671"/>
            <a:ext cx="6426200" cy="4542304"/>
          </a:xfrm>
        </p:spPr>
        <p:txBody>
          <a:bodyPr vert="eaVert"/>
          <a:lstStyle>
            <a:lvl5pP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p>
            <a:fld id="{F5584CB0-A7E9-044F-89BB-49D075BC6770}" type="datetimeFigureOut">
              <a:rPr lang="en-US" smtClean="0"/>
              <a:t>14/10/15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86885D7-8087-6749-9979-6B3F5060CEC8}"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idx="1"/>
          </p:nvPr>
        </p:nvSpPr>
        <p:spPr/>
        <p:txBody>
          <a:bodyPr/>
          <a:lstStyle>
            <a:lvl5pP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p>
            <a:fld id="{F5584CB0-A7E9-044F-89BB-49D075BC6770}" type="datetimeFigureOut">
              <a:rPr lang="en-US" smtClean="0"/>
              <a:t>14/10/15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86885D7-8087-6749-9979-6B3F5060CEC8}"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with Picture">
    <p:spTree>
      <p:nvGrpSpPr>
        <p:cNvPr id="1" name=""/>
        <p:cNvGrpSpPr/>
        <p:nvPr/>
      </p:nvGrpSpPr>
      <p:grpSpPr>
        <a:xfrm>
          <a:off x="0" y="0"/>
          <a:ext cx="0" cy="0"/>
          <a:chOff x="0" y="0"/>
          <a:chExt cx="0" cy="0"/>
        </a:xfrm>
      </p:grpSpPr>
      <p:sp>
        <p:nvSpPr>
          <p:cNvPr id="2" name="Title 1"/>
          <p:cNvSpPr>
            <a:spLocks noGrp="1"/>
          </p:cNvSpPr>
          <p:nvPr>
            <p:ph type="ctrTitle"/>
          </p:nvPr>
        </p:nvSpPr>
        <p:spPr>
          <a:xfrm>
            <a:off x="0" y="5025435"/>
            <a:ext cx="8915400" cy="914400"/>
          </a:xfrm>
        </p:spPr>
        <p:txBody>
          <a:bodyPr/>
          <a:lstStyle/>
          <a:p>
            <a:r>
              <a:rPr lang="en-US" smtClean="0"/>
              <a:t>Click to edit Master title style</a:t>
            </a:r>
            <a:endParaRPr/>
          </a:p>
        </p:txBody>
      </p:sp>
      <p:sp>
        <p:nvSpPr>
          <p:cNvPr id="3" name="Subtitle 2"/>
          <p:cNvSpPr>
            <a:spLocks noGrp="1"/>
          </p:cNvSpPr>
          <p:nvPr>
            <p:ph type="subTitle" idx="1"/>
          </p:nvPr>
        </p:nvSpPr>
        <p:spPr>
          <a:xfrm>
            <a:off x="914400" y="5943600"/>
            <a:ext cx="8001000" cy="914400"/>
          </a:xfr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92608" tIns="91440" rIns="274320" bIns="91440" rtlCol="0" anchor="t" anchorCtr="0"/>
          <a:lstStyle>
            <a:lvl1pPr marL="0" indent="0" algn="l" defTabSz="914400" rtl="0" eaLnBrk="1" latinLnBrk="0" hangingPunct="1">
              <a:spcBef>
                <a:spcPts val="300"/>
              </a:spcBef>
              <a:buNone/>
              <a:defRPr sz="1800" kern="1200">
                <a:solidFill>
                  <a:schemeClr val="tx1">
                    <a:lumMod val="65000"/>
                    <a:lumOff val="35000"/>
                  </a:schemeClr>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sp>
        <p:nvSpPr>
          <p:cNvPr id="4" name="Date Placeholder 3"/>
          <p:cNvSpPr>
            <a:spLocks noGrp="1"/>
          </p:cNvSpPr>
          <p:nvPr>
            <p:ph type="dt" sz="half" idx="10"/>
          </p:nvPr>
        </p:nvSpPr>
        <p:spPr/>
        <p:txBody>
          <a:bodyPr/>
          <a:lstStyle/>
          <a:p>
            <a:fld id="{F5584CB0-A7E9-044F-89BB-49D075BC6770}" type="datetimeFigureOut">
              <a:rPr lang="en-US" smtClean="0"/>
              <a:t>14/10/15</a:t>
            </a:fld>
            <a:endParaRPr lang="en-US"/>
          </a:p>
        </p:txBody>
      </p:sp>
      <p:sp>
        <p:nvSpPr>
          <p:cNvPr id="5" name="Footer Placeholder 4"/>
          <p:cNvSpPr>
            <a:spLocks noGrp="1"/>
          </p:cNvSpPr>
          <p:nvPr>
            <p:ph type="ftr" sz="quarter" idx="11"/>
          </p:nvPr>
        </p:nvSpPr>
        <p:spPr/>
        <p:txBody>
          <a:bodyPr/>
          <a:lstStyle/>
          <a:p>
            <a:endParaRPr lang="en-US"/>
          </a:p>
        </p:txBody>
      </p:sp>
      <p:sp>
        <p:nvSpPr>
          <p:cNvPr id="9" name="Picture Placeholder 8"/>
          <p:cNvSpPr>
            <a:spLocks noGrp="1"/>
          </p:cNvSpPr>
          <p:nvPr>
            <p:ph type="pic" sz="quarter" idx="13"/>
          </p:nvPr>
        </p:nvSpPr>
        <p:spPr>
          <a:xfrm>
            <a:off x="927100" y="1129553"/>
            <a:ext cx="7988300" cy="3886200"/>
          </a:xfrm>
        </p:spPr>
        <p:txBody>
          <a:bodyPr>
            <a:normAutofit/>
          </a:bodyPr>
          <a:lstStyle>
            <a:lvl1pPr marL="0" indent="0">
              <a:buNone/>
              <a:defRPr sz="1800"/>
            </a:lvl1pPr>
          </a:lstStyle>
          <a:p>
            <a:r>
              <a:rPr lang="en-US" smtClean="0"/>
              <a:t>Drag picture to placeholder or click icon to add</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0" y="3200399"/>
            <a:ext cx="8915400" cy="2286000"/>
          </a:xfrm>
          <a:solidFill>
            <a:schemeClr val="tx2"/>
          </a:solidFill>
        </p:spPr>
        <p:txBody>
          <a:bodyPr vert="horz" lIns="1188720" tIns="45720" rIns="274320" bIns="45720" rtlCol="0" anchor="b" anchorCtr="0">
            <a:normAutofit/>
          </a:bodyPr>
          <a:lstStyle>
            <a:lvl1pPr marL="0" indent="0" algn="l" defTabSz="914400" rtl="0" eaLnBrk="1" latinLnBrk="0" hangingPunct="1">
              <a:spcBef>
                <a:spcPct val="0"/>
              </a:spcBef>
              <a:buNone/>
              <a:defRPr sz="3600" kern="1200">
                <a:solidFill>
                  <a:schemeClr val="bg1"/>
                </a:solidFill>
                <a:latin typeface="+mj-lt"/>
                <a:ea typeface="+mj-ea"/>
                <a:cs typeface="+mj-cs"/>
              </a:defRPr>
            </a:lvl1pPr>
          </a:lstStyle>
          <a:p>
            <a:r>
              <a:rPr lang="en-US" smtClean="0"/>
              <a:t>Click to edit Master title style</a:t>
            </a:r>
            <a:endParaRPr/>
          </a:p>
        </p:txBody>
      </p:sp>
      <p:sp>
        <p:nvSpPr>
          <p:cNvPr id="3" name="Text Placeholder 2"/>
          <p:cNvSpPr>
            <a:spLocks noGrp="1"/>
          </p:cNvSpPr>
          <p:nvPr>
            <p:ph type="body" idx="1"/>
          </p:nvPr>
        </p:nvSpPr>
        <p:spPr>
          <a:xfrm>
            <a:off x="914400" y="5484607"/>
            <a:ext cx="8001000" cy="777240"/>
          </a:xfr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lIns="292608" tIns="91440" rIns="274320" bIns="91440" rtlCol="0" anchor="ctr" anchorCtr="0">
            <a:normAutofit/>
          </a:bodyPr>
          <a:lstStyle>
            <a:lvl1pPr marL="0" indent="0" algn="l" defTabSz="914400" rtl="0" eaLnBrk="1" latinLnBrk="0" hangingPunct="1">
              <a:spcBef>
                <a:spcPts val="300"/>
              </a:spcBef>
              <a:buClr>
                <a:schemeClr val="accent1"/>
              </a:buClr>
              <a:buFont typeface="Wingdings 2" pitchFamily="18" charset="2"/>
              <a:buNone/>
              <a:defRPr sz="1800" kern="1200">
                <a:solidFill>
                  <a:schemeClr val="tx1">
                    <a:lumMod val="65000"/>
                    <a:lumOff val="35000"/>
                  </a:schemeClr>
                </a:solidFill>
                <a:latin typeface="+mn-lt"/>
                <a:ea typeface="+mn-ea"/>
                <a:cs typeface="+mn-cs"/>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5584CB0-A7E9-044F-89BB-49D075BC6770}" type="datetimeFigureOut">
              <a:rPr lang="en-US" smtClean="0"/>
              <a:t>14/10/15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D72EBF8-7CF5-44B7-B2BF-E22DE4D0703D}"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sz="half" idx="1"/>
          </p:nvPr>
        </p:nvSpPr>
        <p:spPr>
          <a:xfrm>
            <a:off x="1117600" y="2595563"/>
            <a:ext cx="3566160" cy="3681412"/>
          </a:xfrm>
        </p:spPr>
        <p:txBody>
          <a:bodyPr>
            <a:normAutofit/>
          </a:bodyPr>
          <a:lstStyle>
            <a:lvl1pPr>
              <a:defRPr sz="1800"/>
            </a:lvl1pPr>
            <a:lvl2pPr>
              <a:defRPr sz="1800"/>
            </a:lvl2pPr>
            <a:lvl3pPr>
              <a:defRPr sz="1800"/>
            </a:lvl3pPr>
            <a:lvl4pPr>
              <a:defRPr sz="1800"/>
            </a:lvl4pPr>
            <a:lvl5pPr>
              <a:defRPr sz="1800"/>
            </a:lvl5pPr>
            <a:lvl6pPr marL="2055813" indent="-344488">
              <a:defRPr sz="1800"/>
            </a:lvl6pPr>
            <a:lvl7pPr marL="2055813" indent="-344488">
              <a:defRPr sz="1800"/>
            </a:lvl7pPr>
            <a:lvl8pPr marL="2055813" indent="-344488">
              <a:defRPr sz="1800"/>
            </a:lvl8pPr>
            <a:lvl9pPr marL="2055813" indent="-344488">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Content Placeholder 3"/>
          <p:cNvSpPr>
            <a:spLocks noGrp="1"/>
          </p:cNvSpPr>
          <p:nvPr>
            <p:ph sz="half" idx="2"/>
          </p:nvPr>
        </p:nvSpPr>
        <p:spPr>
          <a:xfrm>
            <a:off x="5147534" y="2595563"/>
            <a:ext cx="3566160" cy="3681412"/>
          </a:xfrm>
        </p:spPr>
        <p:txBody>
          <a:bodyPr>
            <a:normAutofit/>
          </a:bodyPr>
          <a:lstStyle>
            <a:lvl1pPr>
              <a:defRPr sz="1800"/>
            </a:lvl1pPr>
            <a:lvl2pPr>
              <a:defRPr sz="1800"/>
            </a:lvl2pPr>
            <a:lvl3pPr>
              <a:defRPr sz="1800"/>
            </a:lvl3pPr>
            <a:lvl4pPr>
              <a:defRPr sz="1800"/>
            </a:lvl4pPr>
            <a:lvl5pPr>
              <a:defRPr sz="1800"/>
            </a:lvl5pPr>
            <a:lvl6pPr marL="2055813" indent="-344488">
              <a:defRPr sz="1800"/>
            </a:lvl6pPr>
            <a:lvl7pPr marL="2055813" indent="-344488">
              <a:defRPr sz="1800"/>
            </a:lvl7pPr>
            <a:lvl8pPr marL="2055813" indent="-344488">
              <a:defRPr sz="1800"/>
            </a:lvl8pPr>
            <a:lvl9pPr marL="2055813" indent="-344488">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5" name="Date Placeholder 4"/>
          <p:cNvSpPr>
            <a:spLocks noGrp="1"/>
          </p:cNvSpPr>
          <p:nvPr>
            <p:ph type="dt" sz="half" idx="10"/>
          </p:nvPr>
        </p:nvSpPr>
        <p:spPr>
          <a:xfrm>
            <a:off x="6580094" y="188259"/>
            <a:ext cx="2133600" cy="365125"/>
          </a:xfrm>
        </p:spPr>
        <p:txBody>
          <a:bodyPr/>
          <a:lstStyle/>
          <a:p>
            <a:fld id="{F5584CB0-A7E9-044F-89BB-49D075BC6770}" type="datetimeFigureOut">
              <a:rPr lang="en-US" smtClean="0"/>
              <a:t>14/10/15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86885D7-8087-6749-9979-6B3F5060CEC8}"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a:p>
        </p:txBody>
      </p:sp>
      <p:sp>
        <p:nvSpPr>
          <p:cNvPr id="3" name="Text Placeholder 2"/>
          <p:cNvSpPr>
            <a:spLocks noGrp="1"/>
          </p:cNvSpPr>
          <p:nvPr>
            <p:ph type="body" idx="1"/>
          </p:nvPr>
        </p:nvSpPr>
        <p:spPr>
          <a:xfrm>
            <a:off x="1120588" y="2017713"/>
            <a:ext cx="3566160" cy="877887"/>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20588" y="3065929"/>
            <a:ext cx="3566160" cy="3211046"/>
          </a:xfrm>
        </p:spPr>
        <p:txBody>
          <a:bodyPr>
            <a:normAutofit/>
          </a:bodyPr>
          <a:lstStyle>
            <a:lvl1pPr>
              <a:defRPr sz="1800"/>
            </a:lvl1pPr>
            <a:lvl2pPr>
              <a:defRPr sz="1800"/>
            </a:lvl2pPr>
            <a:lvl3pPr>
              <a:defRPr sz="1800"/>
            </a:lvl3pPr>
            <a:lvl4pPr>
              <a:defRPr sz="1800"/>
            </a:lvl4pPr>
            <a:lvl5pPr>
              <a:defRPr sz="1800"/>
            </a:lvl5pPr>
            <a:lvl6pPr marL="2055813" indent="-344488">
              <a:defRPr sz="1600"/>
            </a:lvl6pPr>
            <a:lvl7pPr marL="2055813" indent="-344488">
              <a:defRPr sz="1600"/>
            </a:lvl7pPr>
            <a:lvl8pPr marL="2055813" indent="-344488">
              <a:defRPr sz="1600"/>
            </a:lvl8pPr>
            <a:lvl9pPr marL="2055813" indent="-344488">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5" name="Text Placeholder 4"/>
          <p:cNvSpPr>
            <a:spLocks noGrp="1"/>
          </p:cNvSpPr>
          <p:nvPr>
            <p:ph type="body" sz="quarter" idx="3"/>
          </p:nvPr>
        </p:nvSpPr>
        <p:spPr>
          <a:xfrm>
            <a:off x="5147534" y="2017713"/>
            <a:ext cx="3566160" cy="877887"/>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147534" y="3065929"/>
            <a:ext cx="3566160" cy="3211046"/>
          </a:xfrm>
        </p:spPr>
        <p:txBody>
          <a:bodyPr>
            <a:normAutofit/>
          </a:bodyPr>
          <a:lstStyle>
            <a:lvl1pPr>
              <a:defRPr sz="1800"/>
            </a:lvl1pPr>
            <a:lvl2pPr>
              <a:defRPr sz="1800"/>
            </a:lvl2pPr>
            <a:lvl3pPr>
              <a:defRPr sz="1800"/>
            </a:lvl3pPr>
            <a:lvl4pPr>
              <a:defRPr sz="1800"/>
            </a:lvl4pPr>
            <a:lvl5pPr>
              <a:defRPr sz="1800"/>
            </a:lvl5pPr>
            <a:lvl6pPr marL="2055813" indent="-344488">
              <a:defRPr sz="1600"/>
            </a:lvl6pPr>
            <a:lvl7pPr marL="2055813" indent="-344488">
              <a:defRPr sz="1600"/>
            </a:lvl7pPr>
            <a:lvl8pPr marL="2055813" indent="-344488">
              <a:defRPr sz="1600"/>
            </a:lvl8pPr>
            <a:lvl9pPr marL="2055813" indent="-344488">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7" name="Date Placeholder 6"/>
          <p:cNvSpPr>
            <a:spLocks noGrp="1"/>
          </p:cNvSpPr>
          <p:nvPr>
            <p:ph type="dt" sz="half" idx="10"/>
          </p:nvPr>
        </p:nvSpPr>
        <p:spPr>
          <a:xfrm>
            <a:off x="6580094" y="188259"/>
            <a:ext cx="2133600" cy="365125"/>
          </a:xfrm>
        </p:spPr>
        <p:txBody>
          <a:bodyPr/>
          <a:lstStyle/>
          <a:p>
            <a:fld id="{F5584CB0-A7E9-044F-89BB-49D075BC6770}" type="datetimeFigureOut">
              <a:rPr lang="en-US" smtClean="0"/>
              <a:t>14/10/15</a:t>
            </a:fld>
            <a:endParaRPr lang="en-US"/>
          </a:p>
        </p:txBody>
      </p:sp>
      <p:sp>
        <p:nvSpPr>
          <p:cNvPr id="8" name="Footer Placeholder 7"/>
          <p:cNvSpPr>
            <a:spLocks noGrp="1"/>
          </p:cNvSpPr>
          <p:nvPr>
            <p:ph type="ftr" sz="quarter" idx="11"/>
          </p:nvPr>
        </p:nvSpPr>
        <p:spPr>
          <a:xfrm>
            <a:off x="1120588" y="188259"/>
            <a:ext cx="2895600" cy="365125"/>
          </a:xfrm>
        </p:spPr>
        <p:txBody>
          <a:bodyPr/>
          <a:lstStyle/>
          <a:p>
            <a:endParaRPr lang="en-US"/>
          </a:p>
        </p:txBody>
      </p:sp>
      <p:sp>
        <p:nvSpPr>
          <p:cNvPr id="9" name="Slide Number Placeholder 8"/>
          <p:cNvSpPr>
            <a:spLocks noGrp="1"/>
          </p:cNvSpPr>
          <p:nvPr>
            <p:ph type="sldNum" sz="quarter" idx="12"/>
          </p:nvPr>
        </p:nvSpPr>
        <p:spPr/>
        <p:txBody>
          <a:bodyPr/>
          <a:lstStyle/>
          <a:p>
            <a:fld id="{D86885D7-8087-6749-9979-6B3F5060CEC8}" type="slidenum">
              <a:rPr lang="en-US" smtClean="0"/>
              <a:t>‹#›</a:t>
            </a:fld>
            <a:endParaRPr lang="en-US"/>
          </a:p>
        </p:txBody>
      </p:sp>
      <p:cxnSp>
        <p:nvCxnSpPr>
          <p:cNvPr id="11" name="Straight Connector 10"/>
          <p:cNvCxnSpPr/>
          <p:nvPr/>
        </p:nvCxnSpPr>
        <p:spPr>
          <a:xfrm>
            <a:off x="1212028" y="2904565"/>
            <a:ext cx="3383280" cy="1588"/>
          </a:xfrm>
          <a:prstGeom prst="line">
            <a:avLst/>
          </a:prstGeom>
          <a:ln w="3810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5238974" y="2904565"/>
            <a:ext cx="3383280" cy="1588"/>
          </a:xfrm>
          <a:prstGeom prst="line">
            <a:avLst/>
          </a:prstGeom>
          <a:ln w="3810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1212028" y="2904565"/>
            <a:ext cx="3383280" cy="1588"/>
          </a:xfrm>
          <a:prstGeom prst="line">
            <a:avLst/>
          </a:prstGeom>
          <a:ln w="3810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5238974" y="2904565"/>
            <a:ext cx="3383280" cy="1588"/>
          </a:xfrm>
          <a:prstGeom prst="line">
            <a:avLst/>
          </a:prstGeom>
          <a:ln w="3810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1212028" y="2904565"/>
            <a:ext cx="3383280" cy="1588"/>
          </a:xfrm>
          <a:prstGeom prst="line">
            <a:avLst/>
          </a:prstGeom>
          <a:ln w="3810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5238974" y="2904565"/>
            <a:ext cx="3383280" cy="1588"/>
          </a:xfrm>
          <a:prstGeom prst="line">
            <a:avLst/>
          </a:prstGeom>
          <a:ln w="3810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Date Placeholder 2"/>
          <p:cNvSpPr>
            <a:spLocks noGrp="1"/>
          </p:cNvSpPr>
          <p:nvPr>
            <p:ph type="dt" sz="half" idx="10"/>
          </p:nvPr>
        </p:nvSpPr>
        <p:spPr/>
        <p:txBody>
          <a:bodyPr/>
          <a:lstStyle/>
          <a:p>
            <a:fld id="{F5584CB0-A7E9-044F-89BB-49D075BC6770}" type="datetimeFigureOut">
              <a:rPr lang="en-US" smtClean="0"/>
              <a:t>14/10/15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86885D7-8087-6749-9979-6B3F5060CEC8}"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584CB0-A7E9-044F-89BB-49D075BC6770}" type="datetimeFigureOut">
              <a:rPr lang="en-US" smtClean="0"/>
              <a:t>14/10/15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86885D7-8087-6749-9979-6B3F5060CEC8}"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0" y="1124712"/>
            <a:ext cx="8915400" cy="914400"/>
          </a:xfrm>
          <a:solidFill>
            <a:schemeClr val="tx2"/>
          </a:solidFill>
        </p:spPr>
        <p:txBody>
          <a:bodyPr vert="horz" lIns="1188720" tIns="45720" rIns="274320" bIns="45720" rtlCol="0" anchor="ctr">
            <a:normAutofit/>
          </a:bodyPr>
          <a:lstStyle>
            <a:lvl1pPr marL="0" indent="0" algn="l" defTabSz="914400" rtl="0" eaLnBrk="1" latinLnBrk="0" hangingPunct="1">
              <a:spcBef>
                <a:spcPct val="0"/>
              </a:spcBef>
              <a:buNone/>
              <a:defRPr sz="3600" kern="1200">
                <a:solidFill>
                  <a:schemeClr val="bg1"/>
                </a:solidFill>
                <a:latin typeface="+mj-lt"/>
                <a:ea typeface="+mj-ea"/>
                <a:cs typeface="+mj-cs"/>
              </a:defRPr>
            </a:lvl1pPr>
          </a:lstStyle>
          <a:p>
            <a:r>
              <a:rPr lang="en-US" smtClean="0"/>
              <a:t>Click to edit Master title style</a:t>
            </a:r>
            <a:endParaRPr/>
          </a:p>
        </p:txBody>
      </p:sp>
      <p:sp>
        <p:nvSpPr>
          <p:cNvPr id="3" name="Content Placeholder 2"/>
          <p:cNvSpPr>
            <a:spLocks noGrp="1"/>
          </p:cNvSpPr>
          <p:nvPr>
            <p:ph idx="1"/>
          </p:nvPr>
        </p:nvSpPr>
        <p:spPr>
          <a:xfrm>
            <a:off x="5147534" y="2590800"/>
            <a:ext cx="3566160" cy="3686175"/>
          </a:xfrm>
        </p:spPr>
        <p:txBody>
          <a:bodyPr/>
          <a:lstStyle>
            <a:lvl1pPr>
              <a:defRPr sz="1800"/>
            </a:lvl1pPr>
            <a:lvl2pPr>
              <a:defRPr sz="1800"/>
            </a:lvl2pPr>
            <a:lvl3pPr>
              <a:defRPr sz="1800"/>
            </a:lvl3pPr>
            <a:lvl4pPr>
              <a:defRPr sz="1800"/>
            </a:lvl4pPr>
            <a:lvl5pPr>
              <a:defRPr sz="1800"/>
            </a:lvl5pPr>
            <a:lvl6pPr marL="2055813" indent="-344488">
              <a:defRPr sz="2000"/>
            </a:lvl6pPr>
            <a:lvl7pPr marL="2055813" indent="-344488">
              <a:defRPr sz="2000"/>
            </a:lvl7pPr>
            <a:lvl8pPr marL="2055813" indent="-344488">
              <a:defRPr sz="2000"/>
            </a:lvl8pPr>
            <a:lvl9pPr marL="2055813" indent="-344488">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Text Placeholder 3"/>
          <p:cNvSpPr>
            <a:spLocks noGrp="1"/>
          </p:cNvSpPr>
          <p:nvPr>
            <p:ph type="body" sz="half" idx="2"/>
          </p:nvPr>
        </p:nvSpPr>
        <p:spPr>
          <a:xfrm>
            <a:off x="900952" y="2039111"/>
            <a:ext cx="3566160" cy="4224528"/>
          </a:xfr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lIns="292608" tIns="274320" rIns="274320" bIns="274320" rtlCol="0" anchor="t" anchorCtr="0">
            <a:normAutofit/>
          </a:bodyPr>
          <a:lstStyle>
            <a:lvl1pPr marL="0" indent="0" algn="l" defTabSz="914400" rtl="0" eaLnBrk="1" latinLnBrk="0" hangingPunct="1">
              <a:spcBef>
                <a:spcPts val="2000"/>
              </a:spcBef>
              <a:buClr>
                <a:schemeClr val="accent1"/>
              </a:buClr>
              <a:buFont typeface="Wingdings 2" pitchFamily="18" charset="2"/>
              <a:buNone/>
              <a:defRPr sz="1800" kern="1200">
                <a:solidFill>
                  <a:schemeClr val="tx1">
                    <a:lumMod val="65000"/>
                    <a:lumOff val="35000"/>
                  </a:schemeClr>
                </a:solidFill>
                <a:latin typeface="+mn-lt"/>
                <a:ea typeface="+mn-ea"/>
                <a:cs typeface="+mn-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6580094" y="188259"/>
            <a:ext cx="2133600" cy="365125"/>
          </a:xfrm>
        </p:spPr>
        <p:txBody>
          <a:bodyPr/>
          <a:lstStyle/>
          <a:p>
            <a:fld id="{F5584CB0-A7E9-044F-89BB-49D075BC6770}" type="datetimeFigureOut">
              <a:rPr lang="en-US" smtClean="0"/>
              <a:t>14/10/15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B37D5FE-740C-46F5-801A-FA5477D9711F}"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1123856"/>
            <a:ext cx="8913813" cy="914400"/>
          </a:xfrm>
          <a:prstGeom prst="rect">
            <a:avLst/>
          </a:prstGeom>
          <a:solidFill>
            <a:schemeClr val="tx2"/>
          </a:solidFill>
        </p:spPr>
        <p:txBody>
          <a:bodyPr vert="horz" lIns="1188720" tIns="45720" rIns="274320" bIns="45720" rtlCol="0" anchor="ctr">
            <a:normAutofit/>
          </a:bodyPr>
          <a:lstStyle/>
          <a:p>
            <a:r>
              <a:rPr lang="en-US" smtClean="0"/>
              <a:t>Click to edit Master title style</a:t>
            </a:r>
            <a:endParaRPr/>
          </a:p>
        </p:txBody>
      </p:sp>
      <p:sp>
        <p:nvSpPr>
          <p:cNvPr id="3" name="Text Placeholder 2"/>
          <p:cNvSpPr>
            <a:spLocks noGrp="1"/>
          </p:cNvSpPr>
          <p:nvPr>
            <p:ph type="body" idx="1"/>
          </p:nvPr>
        </p:nvSpPr>
        <p:spPr>
          <a:xfrm>
            <a:off x="1114424" y="2595562"/>
            <a:ext cx="7610476" cy="3670767"/>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2"/>
          </p:nvPr>
        </p:nvSpPr>
        <p:spPr>
          <a:xfrm>
            <a:off x="6580094" y="188259"/>
            <a:ext cx="2133600" cy="365125"/>
          </a:xfrm>
          <a:prstGeom prst="rect">
            <a:avLst/>
          </a:prstGeom>
        </p:spPr>
        <p:txBody>
          <a:bodyPr vert="horz" lIns="91440" tIns="45720" rIns="91440" bIns="45720" rtlCol="0" anchor="ctr"/>
          <a:lstStyle>
            <a:lvl1pPr algn="r">
              <a:defRPr sz="1000">
                <a:solidFill>
                  <a:schemeClr val="tx1">
                    <a:lumMod val="65000"/>
                    <a:lumOff val="35000"/>
                  </a:schemeClr>
                </a:solidFill>
              </a:defRPr>
            </a:lvl1pPr>
          </a:lstStyle>
          <a:p>
            <a:fld id="{F5584CB0-A7E9-044F-89BB-49D075BC6770}" type="datetimeFigureOut">
              <a:rPr lang="en-US" smtClean="0"/>
              <a:t>14/10/15</a:t>
            </a:fld>
            <a:endParaRPr lang="en-US"/>
          </a:p>
        </p:txBody>
      </p:sp>
      <p:sp>
        <p:nvSpPr>
          <p:cNvPr id="5" name="Footer Placeholder 4"/>
          <p:cNvSpPr>
            <a:spLocks noGrp="1"/>
          </p:cNvSpPr>
          <p:nvPr>
            <p:ph type="ftr" sz="quarter" idx="3"/>
          </p:nvPr>
        </p:nvSpPr>
        <p:spPr>
          <a:xfrm>
            <a:off x="1120588" y="188259"/>
            <a:ext cx="2895600" cy="365125"/>
          </a:xfrm>
          <a:prstGeom prst="rect">
            <a:avLst/>
          </a:prstGeom>
        </p:spPr>
        <p:txBody>
          <a:bodyPr vert="horz" lIns="91440" tIns="45720" rIns="91440" bIns="45720" rtlCol="0" anchor="ctr"/>
          <a:lstStyle>
            <a:lvl1pPr algn="l">
              <a:defRPr sz="1000">
                <a:solidFill>
                  <a:schemeClr val="tx1">
                    <a:lumMod val="65000"/>
                    <a:lumOff val="35000"/>
                  </a:schemeClr>
                </a:solidFill>
              </a:defRPr>
            </a:lvl1pPr>
          </a:lstStyle>
          <a:p>
            <a:endParaRPr lang="en-US"/>
          </a:p>
        </p:txBody>
      </p:sp>
      <p:sp>
        <p:nvSpPr>
          <p:cNvPr id="6" name="Slide Number Placeholder 5"/>
          <p:cNvSpPr>
            <a:spLocks noGrp="1"/>
          </p:cNvSpPr>
          <p:nvPr>
            <p:ph type="sldNum" sz="quarter" idx="4"/>
          </p:nvPr>
        </p:nvSpPr>
        <p:spPr>
          <a:xfrm>
            <a:off x="8789894" y="6569075"/>
            <a:ext cx="457200" cy="365125"/>
          </a:xfrm>
          <a:prstGeom prst="rect">
            <a:avLst/>
          </a:prstGeom>
        </p:spPr>
        <p:txBody>
          <a:bodyPr vert="horz" lIns="91440" tIns="45720" rIns="91440" bIns="45720" rtlCol="0" anchor="ctr"/>
          <a:lstStyle>
            <a:lvl1pPr algn="ctr">
              <a:defRPr sz="800">
                <a:solidFill>
                  <a:schemeClr val="tx1">
                    <a:lumMod val="65000"/>
                    <a:lumOff val="35000"/>
                  </a:schemeClr>
                </a:solidFill>
              </a:defRPr>
            </a:lvl1pPr>
          </a:lstStyle>
          <a:p>
            <a:fld id="{D86885D7-8087-6749-9979-6B3F5060CEC8}" type="slidenum">
              <a:rPr lang="en-US" smtClean="0"/>
              <a:t>‹#›</a:t>
            </a:fld>
            <a:endParaRPr lang="en-US"/>
          </a:p>
        </p:txBody>
      </p:sp>
      <p:sp>
        <p:nvSpPr>
          <p:cNvPr id="7" name="Rectangle 6"/>
          <p:cNvSpPr/>
          <p:nvPr/>
        </p:nvSpPr>
        <p:spPr>
          <a:xfrm>
            <a:off x="914400" y="0"/>
            <a:ext cx="7999413" cy="182880"/>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8" name="Rectangle 7"/>
          <p:cNvSpPr/>
          <p:nvPr/>
        </p:nvSpPr>
        <p:spPr>
          <a:xfrm>
            <a:off x="914400" y="6675120"/>
            <a:ext cx="7999413" cy="182880"/>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Tree>
  </p:cSld>
  <p:clrMap bg1="lt1" tx1="dk1" bg2="lt2" tx2="dk2" accent1="accent1" accent2="accent2" accent3="accent3" accent4="accent4" accent5="accent5" accent6="accent6" hlink="hlink" folHlink="folHlink"/>
  <p:sldLayoutIdLst>
    <p:sldLayoutId id="2147483922" r:id="rId1"/>
    <p:sldLayoutId id="2147483923" r:id="rId2"/>
    <p:sldLayoutId id="2147483924" r:id="rId3"/>
    <p:sldLayoutId id="2147483925" r:id="rId4"/>
    <p:sldLayoutId id="2147483926" r:id="rId5"/>
    <p:sldLayoutId id="2147483927" r:id="rId6"/>
    <p:sldLayoutId id="2147483928" r:id="rId7"/>
    <p:sldLayoutId id="2147483929" r:id="rId8"/>
    <p:sldLayoutId id="2147483930" r:id="rId9"/>
    <p:sldLayoutId id="2147483931" r:id="rId10"/>
    <p:sldLayoutId id="2147483932" r:id="rId11"/>
    <p:sldLayoutId id="2147483933" r:id="rId12"/>
    <p:sldLayoutId id="2147483934" r:id="rId13"/>
    <p:sldLayoutId id="2147483935" r:id="rId14"/>
    <p:sldLayoutId id="2147483936" r:id="rId15"/>
  </p:sldLayoutIdLst>
  <p:txStyles>
    <p:titleStyle>
      <a:lvl1pPr marL="0" indent="0" algn="l" defTabSz="914400" rtl="0" eaLnBrk="1" latinLnBrk="0" hangingPunct="1">
        <a:spcBef>
          <a:spcPct val="0"/>
        </a:spcBef>
        <a:buNone/>
        <a:defRPr sz="3600" kern="1200">
          <a:solidFill>
            <a:schemeClr val="bg1"/>
          </a:solidFill>
          <a:latin typeface="+mj-lt"/>
          <a:ea typeface="+mj-ea"/>
          <a:cs typeface="+mj-cs"/>
        </a:defRPr>
      </a:lvl1pPr>
    </p:titleStyle>
    <p:bodyStyle>
      <a:lvl1pPr marL="342900" indent="-342900" algn="l" defTabSz="914400" rtl="0" eaLnBrk="1" latinLnBrk="0" hangingPunct="1">
        <a:spcBef>
          <a:spcPts val="20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336550" algn="l" defTabSz="914400" rtl="0" eaLnBrk="1" latinLnBrk="0" hangingPunct="1">
        <a:spcBef>
          <a:spcPts val="600"/>
        </a:spcBef>
        <a:buClr>
          <a:schemeClr val="accent1">
            <a:lumMod val="50000"/>
          </a:schemeClr>
        </a:buClr>
        <a:buFont typeface="Wingdings 2" pitchFamily="18" charset="2"/>
        <a:buChar char=""/>
        <a:defRPr sz="1800" kern="1200">
          <a:solidFill>
            <a:schemeClr val="tx1">
              <a:lumMod val="65000"/>
              <a:lumOff val="35000"/>
            </a:schemeClr>
          </a:solidFill>
          <a:latin typeface="+mn-lt"/>
          <a:ea typeface="+mn-ea"/>
          <a:cs typeface="+mn-cs"/>
        </a:defRPr>
      </a:lvl2pPr>
      <a:lvl3pPr marL="1035050" indent="-349250" algn="l" defTabSz="914400" rtl="0" eaLnBrk="1" latinLnBrk="0" hangingPunct="1">
        <a:spcBef>
          <a:spcPts val="600"/>
        </a:spcBef>
        <a:buClr>
          <a:schemeClr val="accent1"/>
        </a:buClr>
        <a:buFont typeface="Wingdings 2" pitchFamily="18" charset="2"/>
        <a:buChar char=""/>
        <a:defRPr sz="1800" kern="1200">
          <a:solidFill>
            <a:schemeClr val="tx1">
              <a:lumMod val="65000"/>
              <a:lumOff val="35000"/>
            </a:schemeClr>
          </a:solidFill>
          <a:latin typeface="+mn-lt"/>
          <a:ea typeface="+mn-ea"/>
          <a:cs typeface="+mn-cs"/>
        </a:defRPr>
      </a:lvl3pPr>
      <a:lvl4pPr marL="1371600" indent="-336550" algn="l" defTabSz="914400" rtl="0" eaLnBrk="1" latinLnBrk="0" hangingPunct="1">
        <a:spcBef>
          <a:spcPts val="600"/>
        </a:spcBef>
        <a:buClr>
          <a:schemeClr val="accent1">
            <a:lumMod val="50000"/>
          </a:schemeClr>
        </a:buClr>
        <a:buFont typeface="Wingdings 2" pitchFamily="18" charset="2"/>
        <a:buChar char=""/>
        <a:defRPr sz="1800" kern="1200">
          <a:solidFill>
            <a:schemeClr val="tx1">
              <a:lumMod val="65000"/>
              <a:lumOff val="35000"/>
            </a:schemeClr>
          </a:solidFill>
          <a:latin typeface="+mn-lt"/>
          <a:ea typeface="+mn-ea"/>
          <a:cs typeface="+mn-cs"/>
        </a:defRPr>
      </a:lvl4pPr>
      <a:lvl5pPr marL="1720850" indent="-349250" algn="l" defTabSz="914400" rtl="0" eaLnBrk="1" latinLnBrk="0" hangingPunct="1">
        <a:spcBef>
          <a:spcPts val="600"/>
        </a:spcBef>
        <a:buClr>
          <a:schemeClr val="accent1"/>
        </a:buClr>
        <a:buFont typeface="Wingdings 2" pitchFamily="18" charset="2"/>
        <a:buChar char=""/>
        <a:defRPr sz="1800" kern="1200">
          <a:solidFill>
            <a:schemeClr val="tx1">
              <a:lumMod val="65000"/>
              <a:lumOff val="35000"/>
            </a:schemeClr>
          </a:solidFill>
          <a:latin typeface="+mn-lt"/>
          <a:ea typeface="+mn-ea"/>
          <a:cs typeface="+mn-cs"/>
        </a:defRPr>
      </a:lvl5pPr>
      <a:lvl6pPr marL="2055813" indent="-344488" algn="l" defTabSz="914400" rtl="0" eaLnBrk="1" latinLnBrk="0" hangingPunct="1">
        <a:spcBef>
          <a:spcPct val="20000"/>
        </a:spcBef>
        <a:buClr>
          <a:schemeClr val="accent1">
            <a:lumMod val="50000"/>
          </a:schemeClr>
        </a:buClr>
        <a:buFont typeface="Wingdings 2" pitchFamily="18" charset="2"/>
        <a:buChar char=""/>
        <a:defRPr lang="en-US" sz="1800" kern="1200" dirty="0" smtClean="0">
          <a:solidFill>
            <a:schemeClr val="tx1">
              <a:lumMod val="65000"/>
              <a:lumOff val="35000"/>
            </a:schemeClr>
          </a:solidFill>
          <a:latin typeface="+mn-lt"/>
          <a:ea typeface="+mn-ea"/>
          <a:cs typeface="+mn-cs"/>
        </a:defRPr>
      </a:lvl6pPr>
      <a:lvl7pPr marL="2398713" indent="-344488" algn="l" defTabSz="914400" rtl="0" eaLnBrk="1" latinLnBrk="0" hangingPunct="1">
        <a:spcBef>
          <a:spcPct val="20000"/>
        </a:spcBef>
        <a:buClr>
          <a:schemeClr val="accent1"/>
        </a:buClr>
        <a:buFont typeface="Wingdings 2" pitchFamily="18" charset="2"/>
        <a:buChar char=""/>
        <a:defRPr lang="en-US" sz="1800" kern="1200" dirty="0" smtClean="0">
          <a:solidFill>
            <a:schemeClr val="tx1">
              <a:lumMod val="65000"/>
              <a:lumOff val="35000"/>
            </a:schemeClr>
          </a:solidFill>
          <a:latin typeface="+mn-lt"/>
          <a:ea typeface="+mn-ea"/>
          <a:cs typeface="+mn-cs"/>
        </a:defRPr>
      </a:lvl7pPr>
      <a:lvl8pPr marL="2743200" indent="-344488" algn="l" defTabSz="914400" rtl="0" eaLnBrk="1" latinLnBrk="0" hangingPunct="1">
        <a:spcBef>
          <a:spcPct val="20000"/>
        </a:spcBef>
        <a:buClr>
          <a:schemeClr val="accent1">
            <a:lumMod val="50000"/>
          </a:schemeClr>
        </a:buClr>
        <a:buFont typeface="Wingdings 2" pitchFamily="18" charset="2"/>
        <a:buChar char=""/>
        <a:defRPr lang="en-US" sz="1800" kern="1200" dirty="0" smtClean="0">
          <a:solidFill>
            <a:schemeClr val="tx1">
              <a:lumMod val="65000"/>
              <a:lumOff val="35000"/>
            </a:schemeClr>
          </a:solidFill>
          <a:latin typeface="+mn-lt"/>
          <a:ea typeface="+mn-ea"/>
          <a:cs typeface="+mn-cs"/>
        </a:defRPr>
      </a:lvl8pPr>
      <a:lvl9pPr marL="3087688" indent="-344488" algn="l" defTabSz="914400" rtl="0" eaLnBrk="1" latinLnBrk="0" hangingPunct="1">
        <a:spcBef>
          <a:spcPct val="20000"/>
        </a:spcBef>
        <a:buClr>
          <a:schemeClr val="accent1"/>
        </a:buClr>
        <a:buFont typeface="Wingdings 2" pitchFamily="18" charset="2"/>
        <a:buChar char=""/>
        <a:defRPr lang="en-US" sz="1800" kern="1200" dirty="0">
          <a:solidFill>
            <a:schemeClr val="tx1">
              <a:lumMod val="65000"/>
              <a:lumOff val="35000"/>
            </a:schemeClr>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jpg"/><Relationship Id="rId3" Type="http://schemas.openxmlformats.org/officeDocument/2006/relationships/hyperlink" Target="http://www.foe.org/projects/food-and-technology/synthetic-biology"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ti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JPG"/><Relationship Id="rId1" Type="http://schemas.openxmlformats.org/officeDocument/2006/relationships/slideLayout" Target="../slideLayouts/slideLayout2.xml"/><Relationship Id="rId2" Type="http://schemas.openxmlformats.org/officeDocument/2006/relationships/image" Target="../media/image11.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jpeg"/><Relationship Id="rId3" Type="http://schemas.openxmlformats.org/officeDocument/2006/relationships/image" Target="../media/image16.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jpg"/><Relationship Id="rId3" Type="http://schemas.openxmlformats.org/officeDocument/2006/relationships/image" Target="../media/image1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35.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gif"/><Relationship Id="rId5" Type="http://schemas.openxmlformats.org/officeDocument/2006/relationships/image" Target="../media/image24.png"/><Relationship Id="rId6" Type="http://schemas.openxmlformats.org/officeDocument/2006/relationships/image" Target="../media/image25.png"/><Relationship Id="rId7" Type="http://schemas.openxmlformats.org/officeDocument/2006/relationships/image" Target="../media/image26.gif"/><Relationship Id="rId8" Type="http://schemas.openxmlformats.org/officeDocument/2006/relationships/image" Target="../media/image27.jpg"/><Relationship Id="rId9" Type="http://schemas.openxmlformats.org/officeDocument/2006/relationships/image" Target="../media/image28.jpg"/><Relationship Id="rId1" Type="http://schemas.openxmlformats.org/officeDocument/2006/relationships/slideLayout" Target="../slideLayouts/slideLayout2.xml"/><Relationship Id="rId2" Type="http://schemas.openxmlformats.org/officeDocument/2006/relationships/image" Target="../media/image21.em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jpg"/><Relationship Id="rId4" Type="http://schemas.openxmlformats.org/officeDocument/2006/relationships/hyperlink" Target="https://www.coursera.org/course/repdata" TargetMode="External"/><Relationship Id="rId5" Type="http://schemas.openxmlformats.org/officeDocument/2006/relationships/image" Target="../media/image29.png"/><Relationship Id="rId1" Type="http://schemas.openxmlformats.org/officeDocument/2006/relationships/slideLayout" Target="../slideLayouts/slideLayout2.xml"/><Relationship Id="rId2" Type="http://schemas.openxmlformats.org/officeDocument/2006/relationships/hyperlink" Target="https://www.youtube.com/watch?v=L5rVH1KGBCY"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hyperlink" Target="http://www.economist.com/news/briefing/21588057-scientists-think-science-self-correcting-alarming-degree-it-not-trouble"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phdcomics.com/comics.php?f=1533" TargetMode="External"/><Relationship Id="rId3" Type="http://schemas.openxmlformats.org/officeDocument/2006/relationships/image" Target="../media/image2.jpg"/></Relationships>
</file>

<file path=ppt/slides/_rels/slide7.xml.rels><?xml version="1.0" encoding="UTF-8" standalone="yes"?>
<Relationships xmlns="http://schemas.openxmlformats.org/package/2006/relationships"><Relationship Id="rId3" Type="http://schemas.openxmlformats.org/officeDocument/2006/relationships/hyperlink" Target="http://www.siam.org/news/news.php?id=2078" TargetMode="External"/><Relationship Id="rId4" Type="http://schemas.openxmlformats.org/officeDocument/2006/relationships/image" Target="../media/image4.jpg"/><Relationship Id="rId5" Type="http://schemas.openxmlformats.org/officeDocument/2006/relationships/image" Target="../media/image5.jpg"/><Relationship Id="rId6" Type="http://schemas.openxmlformats.org/officeDocument/2006/relationships/hyperlink" Target="http://www.foe.org/projects/food-and-technology/synthetic-biology" TargetMode="External"/><Relationship Id="rId1" Type="http://schemas.openxmlformats.org/officeDocument/2006/relationships/slideLayout" Target="../slideLayouts/slideLayout2.xml"/><Relationship Id="rId2" Type="http://schemas.openxmlformats.org/officeDocument/2006/relationships/image" Target="../media/image3.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jpg"/><Relationship Id="rId3" Type="http://schemas.openxmlformats.org/officeDocument/2006/relationships/hyperlink" Target="http://www.siam.org/news/news.php?id=2078"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www.siam.org/news/news.php?id=2078" TargetMode="External"/><Relationship Id="rId4" Type="http://schemas.openxmlformats.org/officeDocument/2006/relationships/image" Target="../media/image4.jpg"/><Relationship Id="rId1" Type="http://schemas.openxmlformats.org/officeDocument/2006/relationships/slideLayout" Target="../slideLayouts/slideLayout2.xml"/><Relationship Id="rId2" Type="http://schemas.openxmlformats.org/officeDocument/2006/relationships/image" Target="../media/image3.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1836163"/>
            <a:ext cx="8915400" cy="1198980"/>
          </a:xfrm>
        </p:spPr>
        <p:txBody>
          <a:bodyPr>
            <a:normAutofit/>
          </a:bodyPr>
          <a:lstStyle/>
          <a:p>
            <a:r>
              <a:rPr lang="en-US" dirty="0"/>
              <a:t>Reproducible </a:t>
            </a:r>
            <a:r>
              <a:rPr lang="en-US" dirty="0" smtClean="0"/>
              <a:t>Research </a:t>
            </a:r>
            <a:r>
              <a:rPr lang="en-US" dirty="0"/>
              <a:t>using </a:t>
            </a:r>
            <a:r>
              <a:rPr lang="en-US" dirty="0" err="1"/>
              <a:t>IPython</a:t>
            </a:r>
            <a:r>
              <a:rPr lang="en-US" dirty="0"/>
              <a:t> Interactive </a:t>
            </a:r>
            <a:r>
              <a:rPr lang="en-US" dirty="0" smtClean="0"/>
              <a:t>Publications</a:t>
            </a:r>
            <a:endParaRPr lang="en-US" dirty="0"/>
          </a:p>
        </p:txBody>
      </p:sp>
      <p:sp>
        <p:nvSpPr>
          <p:cNvPr id="3" name="Subtitle 2"/>
          <p:cNvSpPr>
            <a:spLocks noGrp="1"/>
          </p:cNvSpPr>
          <p:nvPr>
            <p:ph type="subTitle" idx="1"/>
          </p:nvPr>
        </p:nvSpPr>
        <p:spPr/>
        <p:txBody>
          <a:bodyPr>
            <a:normAutofit/>
          </a:bodyPr>
          <a:lstStyle/>
          <a:p>
            <a:r>
              <a:rPr lang="en-US" sz="2800" dirty="0"/>
              <a:t>Robin </a:t>
            </a:r>
            <a:r>
              <a:rPr lang="en-US" sz="2800" dirty="0" err="1" smtClean="0"/>
              <a:t>Scheibler</a:t>
            </a:r>
            <a:r>
              <a:rPr lang="en-US" sz="2800" dirty="0" smtClean="0"/>
              <a:t> </a:t>
            </a:r>
            <a:r>
              <a:rPr lang="en-US" sz="2000" dirty="0" smtClean="0"/>
              <a:t>and</a:t>
            </a:r>
            <a:r>
              <a:rPr lang="en-US" sz="2800" dirty="0" smtClean="0"/>
              <a:t> Amir Hesam Salavati</a:t>
            </a:r>
            <a:endParaRPr lang="en-US" sz="2600" dirty="0"/>
          </a:p>
        </p:txBody>
      </p:sp>
    </p:spTree>
    <p:extLst>
      <p:ext uri="{BB962C8B-B14F-4D97-AF65-F5344CB8AC3E}">
        <p14:creationId xmlns:p14="http://schemas.microsoft.com/office/powerpoint/2010/main" val="1552857327"/>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Life Scientists</a:t>
            </a:r>
            <a:endParaRPr lang="en-US" dirty="0"/>
          </a:p>
        </p:txBody>
      </p:sp>
      <p:sp>
        <p:nvSpPr>
          <p:cNvPr id="3" name="TextBox 2"/>
          <p:cNvSpPr txBox="1"/>
          <p:nvPr/>
        </p:nvSpPr>
        <p:spPr>
          <a:xfrm>
            <a:off x="5700889" y="2864556"/>
            <a:ext cx="2892777" cy="2800766"/>
          </a:xfrm>
          <a:prstGeom prst="rect">
            <a:avLst/>
          </a:prstGeom>
          <a:noFill/>
        </p:spPr>
        <p:txBody>
          <a:bodyPr wrap="square" rtlCol="0">
            <a:spAutoFit/>
          </a:bodyPr>
          <a:lstStyle/>
          <a:p>
            <a:pPr marL="342900" indent="-342900">
              <a:buFont typeface="Arial"/>
              <a:buChar char="•"/>
            </a:pPr>
            <a:r>
              <a:rPr lang="en-US" sz="2200" dirty="0" smtClean="0"/>
              <a:t>Detailed method</a:t>
            </a:r>
          </a:p>
          <a:p>
            <a:pPr marL="342900" indent="-342900">
              <a:buFont typeface="Arial"/>
              <a:buChar char="•"/>
            </a:pPr>
            <a:endParaRPr lang="en-US" sz="2200" dirty="0"/>
          </a:p>
          <a:p>
            <a:pPr marL="342900" indent="-342900">
              <a:buFont typeface="Arial"/>
              <a:buChar char="•"/>
            </a:pPr>
            <a:r>
              <a:rPr lang="en-US" sz="2200" dirty="0" smtClean="0"/>
              <a:t>Lab Protocols</a:t>
            </a:r>
            <a:br>
              <a:rPr lang="en-US" sz="2200" dirty="0" smtClean="0"/>
            </a:br>
            <a:endParaRPr lang="en-US" sz="2200" dirty="0" smtClean="0"/>
          </a:p>
          <a:p>
            <a:pPr marL="342900" indent="-342900">
              <a:buFont typeface="Arial"/>
              <a:buChar char="•"/>
            </a:pPr>
            <a:r>
              <a:rPr lang="en-US" sz="2200" dirty="0" smtClean="0"/>
              <a:t>Code</a:t>
            </a:r>
            <a:br>
              <a:rPr lang="en-US" sz="2200" dirty="0" smtClean="0"/>
            </a:br>
            <a:endParaRPr lang="en-US" sz="2200" dirty="0" smtClean="0"/>
          </a:p>
          <a:p>
            <a:pPr marL="342900" indent="-342900">
              <a:buFont typeface="Arial"/>
              <a:buChar char="•"/>
            </a:pPr>
            <a:r>
              <a:rPr lang="en-US" sz="2200" dirty="0" smtClean="0"/>
              <a:t>Data</a:t>
            </a:r>
          </a:p>
          <a:p>
            <a:endParaRPr lang="en-US" sz="2200" dirty="0" smtClean="0"/>
          </a:p>
        </p:txBody>
      </p:sp>
      <p:pic>
        <p:nvPicPr>
          <p:cNvPr id="7" name="Content Placeholder 6" descr="Reproducibility Life.jpg"/>
          <p:cNvPicPr>
            <a:picLocks noGrp="1" noChangeAspect="1"/>
          </p:cNvPicPr>
          <p:nvPr>
            <p:ph idx="1"/>
          </p:nvPr>
        </p:nvPicPr>
        <p:blipFill>
          <a:blip r:embed="rId2">
            <a:extLst>
              <a:ext uri="{28A0092B-C50C-407E-A947-70E740481C1C}">
                <a14:useLocalDpi xmlns:a14="http://schemas.microsoft.com/office/drawing/2010/main" val="0"/>
              </a:ext>
            </a:extLst>
          </a:blip>
          <a:srcRect t="13799" b="13799"/>
          <a:stretch>
            <a:fillRect/>
          </a:stretch>
        </p:blipFill>
        <p:spPr>
          <a:xfrm>
            <a:off x="662870" y="2595562"/>
            <a:ext cx="4478010" cy="2681993"/>
          </a:xfrm>
        </p:spPr>
      </p:pic>
      <p:sp>
        <p:nvSpPr>
          <p:cNvPr id="9" name="TextBox 8"/>
          <p:cNvSpPr txBox="1"/>
          <p:nvPr/>
        </p:nvSpPr>
        <p:spPr>
          <a:xfrm>
            <a:off x="662870" y="5496045"/>
            <a:ext cx="2921000" cy="338554"/>
          </a:xfrm>
          <a:prstGeom prst="rect">
            <a:avLst/>
          </a:prstGeom>
          <a:noFill/>
        </p:spPr>
        <p:txBody>
          <a:bodyPr wrap="square" rtlCol="0">
            <a:spAutoFit/>
          </a:bodyPr>
          <a:lstStyle/>
          <a:p>
            <a:r>
              <a:rPr lang="en-US" sz="1600" dirty="0" smtClean="0">
                <a:solidFill>
                  <a:schemeClr val="tx1">
                    <a:lumMod val="65000"/>
                    <a:lumOff val="35000"/>
                  </a:schemeClr>
                </a:solidFill>
                <a:hlinkClick r:id="rId3"/>
              </a:rPr>
              <a:t>image from </a:t>
            </a:r>
            <a:r>
              <a:rPr lang="en-US" sz="1600" i="1" dirty="0" smtClean="0">
                <a:solidFill>
                  <a:schemeClr val="tx1">
                    <a:lumMod val="65000"/>
                    <a:lumOff val="35000"/>
                  </a:schemeClr>
                </a:solidFill>
                <a:hlinkClick r:id="rId3"/>
              </a:rPr>
              <a:t>FoE.org</a:t>
            </a:r>
            <a:endParaRPr lang="en-US" sz="1600" i="1" dirty="0">
              <a:solidFill>
                <a:schemeClr val="tx1">
                  <a:lumMod val="65000"/>
                  <a:lumOff val="35000"/>
                </a:schemeClr>
              </a:solidFill>
            </a:endParaRPr>
          </a:p>
        </p:txBody>
      </p:sp>
    </p:spTree>
    <p:extLst>
      <p:ext uri="{BB962C8B-B14F-4D97-AF65-F5344CB8AC3E}">
        <p14:creationId xmlns:p14="http://schemas.microsoft.com/office/powerpoint/2010/main" val="32657552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009101"/>
            <a:ext cx="8913813" cy="914400"/>
          </a:xfrm>
        </p:spPr>
        <p:txBody>
          <a:bodyPr/>
          <a:lstStyle/>
          <a:p>
            <a:r>
              <a:rPr lang="en-US" dirty="0" smtClean="0"/>
              <a:t>It Is Not Happening!</a:t>
            </a:r>
            <a:endParaRPr lang="en-US" dirty="0"/>
          </a:p>
        </p:txBody>
      </p:sp>
    </p:spTree>
    <p:extLst>
      <p:ext uri="{BB962C8B-B14F-4D97-AF65-F5344CB8AC3E}">
        <p14:creationId xmlns:p14="http://schemas.microsoft.com/office/powerpoint/2010/main" val="12198198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It Is Not Happening!</a:t>
            </a:r>
          </a:p>
        </p:txBody>
      </p:sp>
      <p:sp>
        <p:nvSpPr>
          <p:cNvPr id="9" name="TextBox 8"/>
          <p:cNvSpPr txBox="1"/>
          <p:nvPr/>
        </p:nvSpPr>
        <p:spPr>
          <a:xfrm>
            <a:off x="1114424" y="5496045"/>
            <a:ext cx="7197020" cy="461665"/>
          </a:xfrm>
          <a:prstGeom prst="rect">
            <a:avLst/>
          </a:prstGeom>
          <a:noFill/>
        </p:spPr>
        <p:txBody>
          <a:bodyPr wrap="square" rtlCol="0">
            <a:spAutoFit/>
          </a:bodyPr>
          <a:lstStyle/>
          <a:p>
            <a:r>
              <a:rPr lang="en-US" sz="1200" dirty="0">
                <a:solidFill>
                  <a:schemeClr val="tx1">
                    <a:lumMod val="65000"/>
                    <a:lumOff val="35000"/>
                  </a:schemeClr>
                </a:solidFill>
              </a:rPr>
              <a:t> Begley, C. G.; Ellis, L. M. (2012). "Drug development: Raise standards for preclinical cancer research". Nature 483 (7391): 531–533.</a:t>
            </a:r>
            <a:endParaRPr lang="en-US" sz="1200" i="1" dirty="0">
              <a:solidFill>
                <a:schemeClr val="tx1">
                  <a:lumMod val="65000"/>
                  <a:lumOff val="35000"/>
                </a:schemeClr>
              </a:solidFill>
            </a:endParaRPr>
          </a:p>
        </p:txBody>
      </p:sp>
      <p:sp>
        <p:nvSpPr>
          <p:cNvPr id="4" name="Content Placeholder 3"/>
          <p:cNvSpPr>
            <a:spLocks noGrp="1"/>
          </p:cNvSpPr>
          <p:nvPr>
            <p:ph idx="1"/>
          </p:nvPr>
        </p:nvSpPr>
        <p:spPr>
          <a:xfrm>
            <a:off x="1114424" y="3358445"/>
            <a:ext cx="6858354" cy="1862666"/>
          </a:xfrm>
        </p:spPr>
        <p:txBody>
          <a:bodyPr>
            <a:noAutofit/>
          </a:bodyPr>
          <a:lstStyle/>
          <a:p>
            <a:pPr marL="0" indent="0">
              <a:buNone/>
            </a:pPr>
            <a:r>
              <a:rPr lang="en-US" sz="4000" dirty="0" smtClean="0"/>
              <a:t>47 </a:t>
            </a:r>
            <a:r>
              <a:rPr lang="en-US" sz="4000" dirty="0"/>
              <a:t>out of 53 medical research papers were irreproducible</a:t>
            </a:r>
          </a:p>
        </p:txBody>
      </p:sp>
      <p:sp>
        <p:nvSpPr>
          <p:cNvPr id="5" name="Rectangle 4"/>
          <p:cNvSpPr/>
          <p:nvPr/>
        </p:nvSpPr>
        <p:spPr>
          <a:xfrm>
            <a:off x="1114423" y="2699393"/>
            <a:ext cx="6110465" cy="369332"/>
          </a:xfrm>
          <a:prstGeom prst="rect">
            <a:avLst/>
          </a:prstGeom>
        </p:spPr>
        <p:txBody>
          <a:bodyPr wrap="square">
            <a:spAutoFit/>
          </a:bodyPr>
          <a:lstStyle/>
          <a:p>
            <a:r>
              <a:rPr lang="en-US" dirty="0"/>
              <a:t>In 2012, a survey done for Nature found that </a:t>
            </a:r>
          </a:p>
        </p:txBody>
      </p:sp>
    </p:spTree>
    <p:extLst>
      <p:ext uri="{BB962C8B-B14F-4D97-AF65-F5344CB8AC3E}">
        <p14:creationId xmlns:p14="http://schemas.microsoft.com/office/powerpoint/2010/main" val="6131241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It Is Not Happening!</a:t>
            </a:r>
          </a:p>
        </p:txBody>
      </p:sp>
      <p:sp>
        <p:nvSpPr>
          <p:cNvPr id="9" name="TextBox 8"/>
          <p:cNvSpPr txBox="1"/>
          <p:nvPr/>
        </p:nvSpPr>
        <p:spPr>
          <a:xfrm>
            <a:off x="1114424" y="5496045"/>
            <a:ext cx="7197020" cy="461665"/>
          </a:xfrm>
          <a:prstGeom prst="rect">
            <a:avLst/>
          </a:prstGeom>
          <a:noFill/>
        </p:spPr>
        <p:txBody>
          <a:bodyPr wrap="square" rtlCol="0">
            <a:spAutoFit/>
          </a:bodyPr>
          <a:lstStyle/>
          <a:p>
            <a:r>
              <a:rPr lang="en-US" sz="1200" dirty="0">
                <a:solidFill>
                  <a:schemeClr val="tx1">
                    <a:lumMod val="65000"/>
                    <a:lumOff val="35000"/>
                  </a:schemeClr>
                </a:solidFill>
              </a:rPr>
              <a:t>Ioannidis JPA, Allison DB, Ball CA, et al. Repeatability of published microarray gene expression analyses. Nat Genet 2009;41(2):149–55</a:t>
            </a:r>
            <a:endParaRPr lang="en-US" sz="1200" i="1" dirty="0">
              <a:solidFill>
                <a:schemeClr val="tx1">
                  <a:lumMod val="65000"/>
                  <a:lumOff val="35000"/>
                </a:schemeClr>
              </a:solidFill>
            </a:endParaRPr>
          </a:p>
        </p:txBody>
      </p:sp>
      <p:sp>
        <p:nvSpPr>
          <p:cNvPr id="4" name="Content Placeholder 3"/>
          <p:cNvSpPr>
            <a:spLocks noGrp="1"/>
          </p:cNvSpPr>
          <p:nvPr>
            <p:ph idx="1"/>
          </p:nvPr>
        </p:nvSpPr>
        <p:spPr>
          <a:xfrm>
            <a:off x="1114424" y="3358444"/>
            <a:ext cx="7549798" cy="1947333"/>
          </a:xfrm>
        </p:spPr>
        <p:txBody>
          <a:bodyPr>
            <a:noAutofit/>
          </a:bodyPr>
          <a:lstStyle/>
          <a:p>
            <a:pPr marL="0" indent="0">
              <a:buNone/>
            </a:pPr>
            <a:r>
              <a:rPr lang="en-US" sz="4000" dirty="0"/>
              <a:t>10(+6) out of 18 </a:t>
            </a:r>
            <a:r>
              <a:rPr lang="en-US" sz="4000" dirty="0" err="1"/>
              <a:t>bioinformatic</a:t>
            </a:r>
            <a:r>
              <a:rPr lang="en-US" sz="4000" dirty="0"/>
              <a:t> papers could not be reproduced completely</a:t>
            </a:r>
          </a:p>
        </p:txBody>
      </p:sp>
      <p:sp>
        <p:nvSpPr>
          <p:cNvPr id="5" name="Rectangle 4"/>
          <p:cNvSpPr/>
          <p:nvPr/>
        </p:nvSpPr>
        <p:spPr>
          <a:xfrm>
            <a:off x="1114423" y="2699393"/>
            <a:ext cx="6110465" cy="369332"/>
          </a:xfrm>
          <a:prstGeom prst="rect">
            <a:avLst/>
          </a:prstGeom>
        </p:spPr>
        <p:txBody>
          <a:bodyPr wrap="square">
            <a:spAutoFit/>
          </a:bodyPr>
          <a:lstStyle/>
          <a:p>
            <a:r>
              <a:rPr lang="en-US" dirty="0"/>
              <a:t>In another study in 2009,</a:t>
            </a:r>
          </a:p>
        </p:txBody>
      </p:sp>
    </p:spTree>
    <p:extLst>
      <p:ext uri="{BB962C8B-B14F-4D97-AF65-F5344CB8AC3E}">
        <p14:creationId xmlns:p14="http://schemas.microsoft.com/office/powerpoint/2010/main" val="7998069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It Is Not Happening!</a:t>
            </a:r>
          </a:p>
        </p:txBody>
      </p:sp>
      <p:sp>
        <p:nvSpPr>
          <p:cNvPr id="9" name="TextBox 8"/>
          <p:cNvSpPr txBox="1"/>
          <p:nvPr/>
        </p:nvSpPr>
        <p:spPr>
          <a:xfrm>
            <a:off x="1114424" y="5496045"/>
            <a:ext cx="7197020" cy="461665"/>
          </a:xfrm>
          <a:prstGeom prst="rect">
            <a:avLst/>
          </a:prstGeom>
          <a:noFill/>
        </p:spPr>
        <p:txBody>
          <a:bodyPr wrap="square" rtlCol="0">
            <a:spAutoFit/>
          </a:bodyPr>
          <a:lstStyle/>
          <a:p>
            <a:r>
              <a:rPr lang="en-US" sz="1200" dirty="0" err="1">
                <a:solidFill>
                  <a:schemeClr val="tx1">
                    <a:lumMod val="65000"/>
                    <a:lumOff val="35000"/>
                  </a:schemeClr>
                </a:solidFill>
              </a:rPr>
              <a:t>Vandewalle</a:t>
            </a:r>
            <a:r>
              <a:rPr lang="en-US" sz="1200" dirty="0">
                <a:solidFill>
                  <a:schemeClr val="tx1">
                    <a:lumMod val="65000"/>
                    <a:lumOff val="35000"/>
                  </a:schemeClr>
                </a:solidFill>
              </a:rPr>
              <a:t>, Patrick, </a:t>
            </a:r>
            <a:r>
              <a:rPr lang="en-US" sz="1200" dirty="0" err="1">
                <a:solidFill>
                  <a:schemeClr val="tx1">
                    <a:lumMod val="65000"/>
                    <a:lumOff val="35000"/>
                  </a:schemeClr>
                </a:solidFill>
              </a:rPr>
              <a:t>Jelena</a:t>
            </a:r>
            <a:r>
              <a:rPr lang="en-US" sz="1200" dirty="0">
                <a:solidFill>
                  <a:schemeClr val="tx1">
                    <a:lumMod val="65000"/>
                    <a:lumOff val="35000"/>
                  </a:schemeClr>
                </a:solidFill>
              </a:rPr>
              <a:t> </a:t>
            </a:r>
            <a:r>
              <a:rPr lang="en-US" sz="1200" dirty="0" err="1">
                <a:solidFill>
                  <a:schemeClr val="tx1">
                    <a:lumMod val="65000"/>
                    <a:lumOff val="35000"/>
                  </a:schemeClr>
                </a:solidFill>
              </a:rPr>
              <a:t>Kovacevic</a:t>
            </a:r>
            <a:r>
              <a:rPr lang="en-US" sz="1200" dirty="0">
                <a:solidFill>
                  <a:schemeClr val="tx1">
                    <a:lumMod val="65000"/>
                    <a:lumOff val="35000"/>
                  </a:schemeClr>
                </a:solidFill>
              </a:rPr>
              <a:t>, and Martin </a:t>
            </a:r>
            <a:r>
              <a:rPr lang="en-US" sz="1200" dirty="0" err="1">
                <a:solidFill>
                  <a:schemeClr val="tx1">
                    <a:lumMod val="65000"/>
                    <a:lumOff val="35000"/>
                  </a:schemeClr>
                </a:solidFill>
              </a:rPr>
              <a:t>Vetterli</a:t>
            </a:r>
            <a:r>
              <a:rPr lang="en-US" sz="1200" dirty="0">
                <a:solidFill>
                  <a:schemeClr val="tx1">
                    <a:lumMod val="65000"/>
                    <a:lumOff val="35000"/>
                  </a:schemeClr>
                </a:solidFill>
              </a:rPr>
              <a:t>. "Reproducible research in signal processing." Signal Processing Magazine, IEEE 26.3 (2009): 37-47.</a:t>
            </a:r>
            <a:endParaRPr lang="en-US" sz="1200" i="1" dirty="0">
              <a:solidFill>
                <a:schemeClr val="tx1">
                  <a:lumMod val="65000"/>
                  <a:lumOff val="35000"/>
                </a:schemeClr>
              </a:solidFill>
            </a:endParaRPr>
          </a:p>
        </p:txBody>
      </p:sp>
      <p:sp>
        <p:nvSpPr>
          <p:cNvPr id="4" name="Content Placeholder 3"/>
          <p:cNvSpPr>
            <a:spLocks noGrp="1"/>
          </p:cNvSpPr>
          <p:nvPr>
            <p:ph idx="1"/>
          </p:nvPr>
        </p:nvSpPr>
        <p:spPr>
          <a:xfrm>
            <a:off x="1114424" y="3358444"/>
            <a:ext cx="5546020" cy="1947333"/>
          </a:xfrm>
        </p:spPr>
        <p:txBody>
          <a:bodyPr>
            <a:noAutofit/>
          </a:bodyPr>
          <a:lstStyle/>
          <a:p>
            <a:pPr marL="0" indent="0">
              <a:buNone/>
            </a:pPr>
            <a:r>
              <a:rPr lang="en-US" sz="4000" dirty="0"/>
              <a:t>Less than 9% of papers share their code</a:t>
            </a:r>
          </a:p>
        </p:txBody>
      </p:sp>
      <p:sp>
        <p:nvSpPr>
          <p:cNvPr id="5" name="Rectangle 4"/>
          <p:cNvSpPr/>
          <p:nvPr/>
        </p:nvSpPr>
        <p:spPr>
          <a:xfrm>
            <a:off x="1114423" y="2699393"/>
            <a:ext cx="6830133" cy="646331"/>
          </a:xfrm>
          <a:prstGeom prst="rect">
            <a:avLst/>
          </a:prstGeom>
        </p:spPr>
        <p:txBody>
          <a:bodyPr wrap="square">
            <a:spAutoFit/>
          </a:bodyPr>
          <a:lstStyle/>
          <a:p>
            <a:r>
              <a:rPr lang="en-US" dirty="0"/>
              <a:t>In a study on the 134 papers of "IEEE Transactions on Image Processing" in 2004, it was found that</a:t>
            </a:r>
          </a:p>
        </p:txBody>
      </p:sp>
    </p:spTree>
    <p:extLst>
      <p:ext uri="{BB962C8B-B14F-4D97-AF65-F5344CB8AC3E}">
        <p14:creationId xmlns:p14="http://schemas.microsoft.com/office/powerpoint/2010/main" val="19942406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a:t>
            </a:r>
            <a:endParaRPr lang="en-US" dirty="0"/>
          </a:p>
        </p:txBody>
      </p:sp>
    </p:spTree>
    <p:extLst>
      <p:ext uri="{BB962C8B-B14F-4D97-AF65-F5344CB8AC3E}">
        <p14:creationId xmlns:p14="http://schemas.microsoft.com/office/powerpoint/2010/main" val="20406899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not?</a:t>
            </a:r>
            <a:endParaRPr lang="en-US" dirty="0"/>
          </a:p>
        </p:txBody>
      </p:sp>
      <p:sp>
        <p:nvSpPr>
          <p:cNvPr id="3" name="Content Placeholder 2"/>
          <p:cNvSpPr>
            <a:spLocks noGrp="1"/>
          </p:cNvSpPr>
          <p:nvPr>
            <p:ph idx="1"/>
          </p:nvPr>
        </p:nvSpPr>
        <p:spPr>
          <a:xfrm>
            <a:off x="1114424" y="3230562"/>
            <a:ext cx="4388909" cy="1863549"/>
          </a:xfrm>
        </p:spPr>
        <p:txBody>
          <a:bodyPr/>
          <a:lstStyle/>
          <a:p>
            <a:r>
              <a:rPr lang="en-US" dirty="0" smtClean="0"/>
              <a:t>For the sake of science </a:t>
            </a:r>
          </a:p>
          <a:p>
            <a:pPr marL="0" indent="0">
              <a:buNone/>
            </a:pPr>
            <a:endParaRPr lang="en-US" dirty="0" smtClean="0"/>
          </a:p>
          <a:p>
            <a:r>
              <a:rPr lang="en-US" dirty="0" smtClean="0"/>
              <a:t>and our inner scientist</a:t>
            </a:r>
            <a:endParaRPr lang="en-US" dirty="0"/>
          </a:p>
        </p:txBody>
      </p:sp>
      <p:pic>
        <p:nvPicPr>
          <p:cNvPr id="4" name="Picture 3" descr="Inner Scientis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78779" y="2595562"/>
            <a:ext cx="2939716" cy="3200308"/>
          </a:xfrm>
          <a:prstGeom prst="rect">
            <a:avLst/>
          </a:prstGeom>
        </p:spPr>
      </p:pic>
    </p:spTree>
    <p:extLst>
      <p:ext uri="{BB962C8B-B14F-4D97-AF65-F5344CB8AC3E}">
        <p14:creationId xmlns:p14="http://schemas.microsoft.com/office/powerpoint/2010/main" val="38991835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009101"/>
            <a:ext cx="8913813" cy="914400"/>
          </a:xfrm>
        </p:spPr>
        <p:txBody>
          <a:bodyPr/>
          <a:lstStyle/>
          <a:p>
            <a:r>
              <a:rPr lang="en-US" dirty="0" smtClean="0"/>
              <a:t>It increases visibility</a:t>
            </a:r>
            <a:endParaRPr lang="en-US" dirty="0"/>
          </a:p>
        </p:txBody>
      </p:sp>
      <p:sp>
        <p:nvSpPr>
          <p:cNvPr id="3" name="Rectangle 2"/>
          <p:cNvSpPr/>
          <p:nvPr/>
        </p:nvSpPr>
        <p:spPr>
          <a:xfrm>
            <a:off x="281319" y="2454111"/>
            <a:ext cx="5264348" cy="369332"/>
          </a:xfrm>
          <a:prstGeom prst="rect">
            <a:avLst/>
          </a:prstGeom>
        </p:spPr>
        <p:txBody>
          <a:bodyPr wrap="square">
            <a:spAutoFit/>
          </a:bodyPr>
          <a:lstStyle/>
          <a:p>
            <a:r>
              <a:rPr lang="en-US" dirty="0" smtClean="0"/>
              <a:t>Reproducibility involves some effort but</a:t>
            </a:r>
            <a:endParaRPr lang="en-US" dirty="0"/>
          </a:p>
        </p:txBody>
      </p:sp>
    </p:spTree>
    <p:extLst>
      <p:ext uri="{BB962C8B-B14F-4D97-AF65-F5344CB8AC3E}">
        <p14:creationId xmlns:p14="http://schemas.microsoft.com/office/powerpoint/2010/main" val="2829269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Study 1: Effect of </a:t>
            </a:r>
            <a:r>
              <a:rPr lang="en-US" dirty="0"/>
              <a:t>S</a:t>
            </a:r>
            <a:r>
              <a:rPr lang="en-US" dirty="0" smtClean="0"/>
              <a:t>haring Data</a:t>
            </a:r>
            <a:endParaRPr lang="en-US" dirty="0"/>
          </a:p>
        </p:txBody>
      </p:sp>
      <p:sp>
        <p:nvSpPr>
          <p:cNvPr id="9" name="TextBox 8"/>
          <p:cNvSpPr txBox="1"/>
          <p:nvPr/>
        </p:nvSpPr>
        <p:spPr>
          <a:xfrm>
            <a:off x="1114424" y="6016976"/>
            <a:ext cx="7197020" cy="461665"/>
          </a:xfrm>
          <a:prstGeom prst="rect">
            <a:avLst/>
          </a:prstGeom>
          <a:noFill/>
        </p:spPr>
        <p:txBody>
          <a:bodyPr wrap="square" rtlCol="0">
            <a:spAutoFit/>
          </a:bodyPr>
          <a:lstStyle/>
          <a:p>
            <a:r>
              <a:rPr lang="en-US" sz="1200" dirty="0" err="1">
                <a:solidFill>
                  <a:schemeClr val="tx1">
                    <a:lumMod val="65000"/>
                    <a:lumOff val="35000"/>
                  </a:schemeClr>
                </a:solidFill>
              </a:rPr>
              <a:t>Piwowar</a:t>
            </a:r>
            <a:r>
              <a:rPr lang="en-US" sz="1200" dirty="0">
                <a:solidFill>
                  <a:schemeClr val="tx1">
                    <a:lumMod val="65000"/>
                    <a:lumOff val="35000"/>
                  </a:schemeClr>
                </a:solidFill>
              </a:rPr>
              <a:t>, H. a et al. Sharing detailed research data is associated with increased citation rate. </a:t>
            </a:r>
            <a:r>
              <a:rPr lang="en-US" sz="1200" dirty="0" err="1">
                <a:solidFill>
                  <a:schemeClr val="tx1">
                    <a:lumMod val="65000"/>
                    <a:lumOff val="35000"/>
                  </a:schemeClr>
                </a:solidFill>
              </a:rPr>
              <a:t>PloS</a:t>
            </a:r>
            <a:r>
              <a:rPr lang="en-US" sz="1200" dirty="0">
                <a:solidFill>
                  <a:schemeClr val="tx1">
                    <a:lumMod val="65000"/>
                    <a:lumOff val="35000"/>
                  </a:schemeClr>
                </a:solidFill>
              </a:rPr>
              <a:t> one. 2, (2007), 308.</a:t>
            </a:r>
            <a:endParaRPr lang="en-US" sz="1200" i="1" dirty="0">
              <a:solidFill>
                <a:schemeClr val="tx1">
                  <a:lumMod val="65000"/>
                  <a:lumOff val="35000"/>
                </a:schemeClr>
              </a:solidFill>
            </a:endParaRPr>
          </a:p>
        </p:txBody>
      </p:sp>
      <p:sp>
        <p:nvSpPr>
          <p:cNvPr id="4" name="Content Placeholder 3"/>
          <p:cNvSpPr>
            <a:spLocks noGrp="1"/>
          </p:cNvSpPr>
          <p:nvPr>
            <p:ph idx="1"/>
          </p:nvPr>
        </p:nvSpPr>
        <p:spPr>
          <a:xfrm>
            <a:off x="1114424" y="3358445"/>
            <a:ext cx="7197020" cy="1241778"/>
          </a:xfrm>
        </p:spPr>
        <p:txBody>
          <a:bodyPr>
            <a:noAutofit/>
          </a:bodyPr>
          <a:lstStyle/>
          <a:p>
            <a:pPr marL="0" indent="0">
              <a:buNone/>
            </a:pPr>
            <a:r>
              <a:rPr lang="en-US" sz="3000" dirty="0"/>
              <a:t>Papers with shared data were cited about 70% more frequently.</a:t>
            </a:r>
          </a:p>
        </p:txBody>
      </p:sp>
      <p:sp>
        <p:nvSpPr>
          <p:cNvPr id="5" name="Rectangle 4"/>
          <p:cNvSpPr/>
          <p:nvPr/>
        </p:nvSpPr>
        <p:spPr>
          <a:xfrm>
            <a:off x="1114423" y="2699393"/>
            <a:ext cx="6830133" cy="369332"/>
          </a:xfrm>
          <a:prstGeom prst="rect">
            <a:avLst/>
          </a:prstGeom>
        </p:spPr>
        <p:txBody>
          <a:bodyPr wrap="square">
            <a:spAutoFit/>
          </a:bodyPr>
          <a:lstStyle/>
          <a:p>
            <a:r>
              <a:rPr lang="en-US" dirty="0"/>
              <a:t>In a </a:t>
            </a:r>
            <a:r>
              <a:rPr lang="en-US" dirty="0" smtClean="0"/>
              <a:t>study in 2007 on microarray DNA research publications,</a:t>
            </a:r>
            <a:endParaRPr lang="en-US" dirty="0"/>
          </a:p>
        </p:txBody>
      </p:sp>
      <p:sp>
        <p:nvSpPr>
          <p:cNvPr id="6" name="Rectangle 5"/>
          <p:cNvSpPr/>
          <p:nvPr/>
        </p:nvSpPr>
        <p:spPr>
          <a:xfrm>
            <a:off x="1266824" y="4600223"/>
            <a:ext cx="3276954" cy="369332"/>
          </a:xfrm>
          <a:prstGeom prst="rect">
            <a:avLst/>
          </a:prstGeom>
        </p:spPr>
        <p:txBody>
          <a:bodyPr wrap="square">
            <a:spAutoFit/>
          </a:bodyPr>
          <a:lstStyle/>
          <a:p>
            <a:pPr marL="285750" indent="-285750">
              <a:buFont typeface="Arial"/>
              <a:buChar char="•"/>
            </a:pPr>
            <a:r>
              <a:rPr lang="en-US" dirty="0"/>
              <a:t>85 papers were studies</a:t>
            </a:r>
          </a:p>
        </p:txBody>
      </p:sp>
      <p:sp>
        <p:nvSpPr>
          <p:cNvPr id="7" name="Rectangle 6"/>
          <p:cNvSpPr/>
          <p:nvPr/>
        </p:nvSpPr>
        <p:spPr>
          <a:xfrm>
            <a:off x="5062712" y="4600223"/>
            <a:ext cx="2881844" cy="369332"/>
          </a:xfrm>
          <a:prstGeom prst="rect">
            <a:avLst/>
          </a:prstGeom>
        </p:spPr>
        <p:txBody>
          <a:bodyPr wrap="square">
            <a:spAutoFit/>
          </a:bodyPr>
          <a:lstStyle/>
          <a:p>
            <a:pPr marL="285750" indent="-285750">
              <a:buFont typeface="Arial"/>
              <a:buChar char="•"/>
            </a:pPr>
            <a:r>
              <a:rPr lang="en-US" dirty="0"/>
              <a:t>41 shared their data</a:t>
            </a:r>
          </a:p>
        </p:txBody>
      </p:sp>
      <p:sp>
        <p:nvSpPr>
          <p:cNvPr id="8" name="Rectangle 7"/>
          <p:cNvSpPr/>
          <p:nvPr/>
        </p:nvSpPr>
        <p:spPr>
          <a:xfrm>
            <a:off x="1266824" y="5398912"/>
            <a:ext cx="6892221" cy="430887"/>
          </a:xfrm>
          <a:prstGeom prst="rect">
            <a:avLst/>
          </a:prstGeom>
        </p:spPr>
        <p:txBody>
          <a:bodyPr wrap="square">
            <a:spAutoFit/>
          </a:bodyPr>
          <a:lstStyle/>
          <a:p>
            <a:pPr algn="ctr"/>
            <a:r>
              <a:rPr lang="en-US" sz="2200" b="1" dirty="0"/>
              <a:t>Those 41 took 85% of the aggregate citations</a:t>
            </a:r>
          </a:p>
        </p:txBody>
      </p:sp>
    </p:spTree>
    <p:extLst>
      <p:ext uri="{BB962C8B-B14F-4D97-AF65-F5344CB8AC3E}">
        <p14:creationId xmlns:p14="http://schemas.microsoft.com/office/powerpoint/2010/main" val="14203668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Study 1: Effect of Sharing Data</a:t>
            </a:r>
          </a:p>
        </p:txBody>
      </p:sp>
      <p:sp>
        <p:nvSpPr>
          <p:cNvPr id="9" name="TextBox 8"/>
          <p:cNvSpPr txBox="1"/>
          <p:nvPr/>
        </p:nvSpPr>
        <p:spPr>
          <a:xfrm>
            <a:off x="1114424" y="6016976"/>
            <a:ext cx="7197020" cy="461665"/>
          </a:xfrm>
          <a:prstGeom prst="rect">
            <a:avLst/>
          </a:prstGeom>
          <a:noFill/>
        </p:spPr>
        <p:txBody>
          <a:bodyPr wrap="square" rtlCol="0">
            <a:spAutoFit/>
          </a:bodyPr>
          <a:lstStyle/>
          <a:p>
            <a:r>
              <a:rPr lang="en-US" sz="1200" dirty="0" err="1">
                <a:solidFill>
                  <a:schemeClr val="tx1">
                    <a:lumMod val="65000"/>
                    <a:lumOff val="35000"/>
                  </a:schemeClr>
                </a:solidFill>
              </a:rPr>
              <a:t>Piwowar</a:t>
            </a:r>
            <a:r>
              <a:rPr lang="en-US" sz="1200" dirty="0">
                <a:solidFill>
                  <a:schemeClr val="tx1">
                    <a:lumMod val="65000"/>
                    <a:lumOff val="35000"/>
                  </a:schemeClr>
                </a:solidFill>
              </a:rPr>
              <a:t>, H. a et al. Sharing detailed research data is associated with increased citation rate. </a:t>
            </a:r>
            <a:r>
              <a:rPr lang="en-US" sz="1200" dirty="0" err="1">
                <a:solidFill>
                  <a:schemeClr val="tx1">
                    <a:lumMod val="65000"/>
                    <a:lumOff val="35000"/>
                  </a:schemeClr>
                </a:solidFill>
              </a:rPr>
              <a:t>PloS</a:t>
            </a:r>
            <a:r>
              <a:rPr lang="en-US" sz="1200" dirty="0">
                <a:solidFill>
                  <a:schemeClr val="tx1">
                    <a:lumMod val="65000"/>
                    <a:lumOff val="35000"/>
                  </a:schemeClr>
                </a:solidFill>
              </a:rPr>
              <a:t> one. 2, (2007), 308.</a:t>
            </a:r>
            <a:endParaRPr lang="en-US" sz="1200" i="1" dirty="0">
              <a:solidFill>
                <a:schemeClr val="tx1">
                  <a:lumMod val="65000"/>
                  <a:lumOff val="35000"/>
                </a:schemeClr>
              </a:solidFill>
            </a:endParaRPr>
          </a:p>
        </p:txBody>
      </p:sp>
      <p:pic>
        <p:nvPicPr>
          <p:cNvPr id="14" name="Content Placeholder 9" descr="IncreasesVisibility.tif"/>
          <p:cNvPicPr>
            <a:picLocks noGrp="1" noChangeAspect="1"/>
          </p:cNvPicPr>
          <p:nvPr>
            <p:ph idx="1"/>
          </p:nvPr>
        </p:nvPicPr>
        <p:blipFill>
          <a:blip r:embed="rId2">
            <a:extLst>
              <a:ext uri="{28A0092B-C50C-407E-A947-70E740481C1C}">
                <a14:useLocalDpi xmlns:a14="http://schemas.microsoft.com/office/drawing/2010/main" val="0"/>
              </a:ext>
            </a:extLst>
          </a:blip>
          <a:srcRect l="-16744" r="-16744"/>
          <a:stretch>
            <a:fillRect/>
          </a:stretch>
        </p:blipFill>
        <p:spPr>
          <a:xfrm>
            <a:off x="997301" y="2346209"/>
            <a:ext cx="7610476" cy="3670767"/>
          </a:xfrm>
        </p:spPr>
      </p:pic>
    </p:spTree>
    <p:extLst>
      <p:ext uri="{BB962C8B-B14F-4D97-AF65-F5344CB8AC3E}">
        <p14:creationId xmlns:p14="http://schemas.microsoft.com/office/powerpoint/2010/main" val="1439813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p:txBody>
          <a:bodyPr/>
          <a:lstStyle/>
          <a:p>
            <a:r>
              <a:rPr lang="en-US" smtClean="0"/>
              <a:t>What?</a:t>
            </a:r>
          </a:p>
          <a:p>
            <a:endParaRPr lang="en-US"/>
          </a:p>
          <a:p>
            <a:r>
              <a:rPr lang="en-US" smtClean="0"/>
              <a:t>Why?</a:t>
            </a:r>
          </a:p>
          <a:p>
            <a:endParaRPr lang="en-US"/>
          </a:p>
          <a:p>
            <a:r>
              <a:rPr lang="en-US" smtClean="0"/>
              <a:t>How?</a:t>
            </a:r>
            <a:endParaRPr lang="en-US" dirty="0"/>
          </a:p>
        </p:txBody>
      </p:sp>
    </p:spTree>
    <p:extLst>
      <p:ext uri="{BB962C8B-B14F-4D97-AF65-F5344CB8AC3E}">
        <p14:creationId xmlns:p14="http://schemas.microsoft.com/office/powerpoint/2010/main" val="3794317581"/>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Study 2</a:t>
            </a:r>
            <a:r>
              <a:rPr lang="en-US" dirty="0" smtClean="0"/>
              <a:t>: </a:t>
            </a:r>
            <a:r>
              <a:rPr lang="en-US" dirty="0"/>
              <a:t>Effect of </a:t>
            </a:r>
            <a:r>
              <a:rPr lang="en-US" dirty="0" smtClean="0"/>
              <a:t>Open Access</a:t>
            </a:r>
            <a:endParaRPr lang="en-US" dirty="0"/>
          </a:p>
        </p:txBody>
      </p:sp>
      <p:sp>
        <p:nvSpPr>
          <p:cNvPr id="9" name="TextBox 8"/>
          <p:cNvSpPr txBox="1"/>
          <p:nvPr/>
        </p:nvSpPr>
        <p:spPr>
          <a:xfrm>
            <a:off x="1114424" y="6016976"/>
            <a:ext cx="7197020" cy="461665"/>
          </a:xfrm>
          <a:prstGeom prst="rect">
            <a:avLst/>
          </a:prstGeom>
          <a:noFill/>
        </p:spPr>
        <p:txBody>
          <a:bodyPr wrap="square" rtlCol="0">
            <a:spAutoFit/>
          </a:bodyPr>
          <a:lstStyle/>
          <a:p>
            <a:r>
              <a:rPr lang="en-US" sz="1200" dirty="0" err="1">
                <a:solidFill>
                  <a:schemeClr val="tx1">
                    <a:lumMod val="65000"/>
                    <a:lumOff val="35000"/>
                  </a:schemeClr>
                </a:solidFill>
              </a:rPr>
              <a:t>Antelman</a:t>
            </a:r>
            <a:r>
              <a:rPr lang="en-US" sz="1200" dirty="0">
                <a:solidFill>
                  <a:schemeClr val="tx1">
                    <a:lumMod val="65000"/>
                    <a:lumOff val="35000"/>
                  </a:schemeClr>
                </a:solidFill>
              </a:rPr>
              <a:t>, Kristin. "Do open-access articles have a greater research impact?." College &amp; research libraries 65.5 (2004): 372-382.</a:t>
            </a:r>
            <a:endParaRPr lang="en-US" sz="1200" i="1" dirty="0">
              <a:solidFill>
                <a:schemeClr val="tx1">
                  <a:lumMod val="65000"/>
                  <a:lumOff val="35000"/>
                </a:schemeClr>
              </a:solidFill>
            </a:endParaRPr>
          </a:p>
        </p:txBody>
      </p:sp>
      <p:pic>
        <p:nvPicPr>
          <p:cNvPr id="4" name="Content Placeholder 3" descr="Effect of Open Access.png"/>
          <p:cNvPicPr>
            <a:picLocks noGrp="1" noChangeAspect="1"/>
          </p:cNvPicPr>
          <p:nvPr>
            <p:ph idx="1"/>
          </p:nvPr>
        </p:nvPicPr>
        <p:blipFill>
          <a:blip r:embed="rId2">
            <a:extLst>
              <a:ext uri="{28A0092B-C50C-407E-A947-70E740481C1C}">
                <a14:useLocalDpi xmlns:a14="http://schemas.microsoft.com/office/drawing/2010/main" val="0"/>
              </a:ext>
            </a:extLst>
          </a:blip>
          <a:srcRect l="-20887" r="-20887"/>
          <a:stretch>
            <a:fillRect/>
          </a:stretch>
        </p:blipFill>
        <p:spPr>
          <a:xfrm>
            <a:off x="1114424" y="2346209"/>
            <a:ext cx="7610476" cy="3670767"/>
          </a:xfrm>
        </p:spPr>
      </p:pic>
    </p:spTree>
    <p:extLst>
      <p:ext uri="{BB962C8B-B14F-4D97-AF65-F5344CB8AC3E}">
        <p14:creationId xmlns:p14="http://schemas.microsoft.com/office/powerpoint/2010/main" val="37364867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Study 3: Effect of Reproducibility</a:t>
            </a:r>
          </a:p>
        </p:txBody>
      </p:sp>
      <p:sp>
        <p:nvSpPr>
          <p:cNvPr id="9" name="TextBox 8"/>
          <p:cNvSpPr txBox="1"/>
          <p:nvPr/>
        </p:nvSpPr>
        <p:spPr>
          <a:xfrm>
            <a:off x="1114424" y="6016976"/>
            <a:ext cx="7197020" cy="461665"/>
          </a:xfrm>
          <a:prstGeom prst="rect">
            <a:avLst/>
          </a:prstGeom>
          <a:noFill/>
        </p:spPr>
        <p:txBody>
          <a:bodyPr wrap="square" rtlCol="0">
            <a:spAutoFit/>
          </a:bodyPr>
          <a:lstStyle/>
          <a:p>
            <a:r>
              <a:rPr lang="en-US" sz="1200" dirty="0" err="1">
                <a:solidFill>
                  <a:schemeClr val="tx1">
                    <a:lumMod val="65000"/>
                    <a:lumOff val="35000"/>
                  </a:schemeClr>
                </a:solidFill>
              </a:rPr>
              <a:t>Vandewalle</a:t>
            </a:r>
            <a:r>
              <a:rPr lang="en-US" sz="1200" dirty="0">
                <a:solidFill>
                  <a:schemeClr val="tx1">
                    <a:lumMod val="65000"/>
                    <a:lumOff val="35000"/>
                  </a:schemeClr>
                </a:solidFill>
              </a:rPr>
              <a:t>, Patrick, </a:t>
            </a:r>
            <a:r>
              <a:rPr lang="en-US" sz="1200" dirty="0" err="1">
                <a:solidFill>
                  <a:schemeClr val="tx1">
                    <a:lumMod val="65000"/>
                    <a:lumOff val="35000"/>
                  </a:schemeClr>
                </a:solidFill>
              </a:rPr>
              <a:t>Jelena</a:t>
            </a:r>
            <a:r>
              <a:rPr lang="en-US" sz="1200" dirty="0">
                <a:solidFill>
                  <a:schemeClr val="tx1">
                    <a:lumMod val="65000"/>
                    <a:lumOff val="35000"/>
                  </a:schemeClr>
                </a:solidFill>
              </a:rPr>
              <a:t> </a:t>
            </a:r>
            <a:r>
              <a:rPr lang="en-US" sz="1200" dirty="0" err="1">
                <a:solidFill>
                  <a:schemeClr val="tx1">
                    <a:lumMod val="65000"/>
                    <a:lumOff val="35000"/>
                  </a:schemeClr>
                </a:solidFill>
              </a:rPr>
              <a:t>Kovacevic</a:t>
            </a:r>
            <a:r>
              <a:rPr lang="en-US" sz="1200" dirty="0">
                <a:solidFill>
                  <a:schemeClr val="tx1">
                    <a:lumMod val="65000"/>
                    <a:lumOff val="35000"/>
                  </a:schemeClr>
                </a:solidFill>
              </a:rPr>
              <a:t>, and Martin </a:t>
            </a:r>
            <a:r>
              <a:rPr lang="en-US" sz="1200" dirty="0" err="1">
                <a:solidFill>
                  <a:schemeClr val="tx1">
                    <a:lumMod val="65000"/>
                    <a:lumOff val="35000"/>
                  </a:schemeClr>
                </a:solidFill>
              </a:rPr>
              <a:t>Vetterli</a:t>
            </a:r>
            <a:r>
              <a:rPr lang="en-US" sz="1200" dirty="0">
                <a:solidFill>
                  <a:schemeClr val="tx1">
                    <a:lumMod val="65000"/>
                    <a:lumOff val="35000"/>
                  </a:schemeClr>
                </a:solidFill>
              </a:rPr>
              <a:t>. "Reproducible research in signal processing." Signal Processing Magazine, IEEE 26.3 (2009): 37-47.</a:t>
            </a:r>
            <a:endParaRPr lang="en-US" sz="1200" i="1" dirty="0">
              <a:solidFill>
                <a:schemeClr val="tx1">
                  <a:lumMod val="65000"/>
                  <a:lumOff val="35000"/>
                </a:schemeClr>
              </a:solidFill>
            </a:endParaRPr>
          </a:p>
        </p:txBody>
      </p:sp>
      <p:pic>
        <p:nvPicPr>
          <p:cNvPr id="4" name="Content Placeholder 3" descr="Effect of Reproducibility.png"/>
          <p:cNvPicPr>
            <a:picLocks noGrp="1" noChangeAspect="1"/>
          </p:cNvPicPr>
          <p:nvPr>
            <p:ph idx="1"/>
          </p:nvPr>
        </p:nvPicPr>
        <p:blipFill>
          <a:blip r:embed="rId2">
            <a:extLst>
              <a:ext uri="{28A0092B-C50C-407E-A947-70E740481C1C}">
                <a14:useLocalDpi xmlns:a14="http://schemas.microsoft.com/office/drawing/2010/main" val="0"/>
              </a:ext>
            </a:extLst>
          </a:blip>
          <a:srcRect l="-68445" r="-68445"/>
          <a:stretch>
            <a:fillRect/>
          </a:stretch>
        </p:blipFill>
        <p:spPr>
          <a:xfrm>
            <a:off x="1114424" y="2346209"/>
            <a:ext cx="7610476" cy="3670767"/>
          </a:xfrm>
        </p:spPr>
      </p:pic>
    </p:spTree>
    <p:extLst>
      <p:ext uri="{BB962C8B-B14F-4D97-AF65-F5344CB8AC3E}">
        <p14:creationId xmlns:p14="http://schemas.microsoft.com/office/powerpoint/2010/main" val="37679494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009101"/>
            <a:ext cx="8913813" cy="914400"/>
          </a:xfrm>
        </p:spPr>
        <p:txBody>
          <a:bodyPr/>
          <a:lstStyle/>
          <a:p>
            <a:r>
              <a:rPr lang="en-US" dirty="0" smtClean="0"/>
              <a:t>Sharing Data Gives You Credit</a:t>
            </a:r>
            <a:endParaRPr lang="en-US" dirty="0"/>
          </a:p>
        </p:txBody>
      </p:sp>
      <p:sp>
        <p:nvSpPr>
          <p:cNvPr id="3" name="Rectangle 2"/>
          <p:cNvSpPr/>
          <p:nvPr/>
        </p:nvSpPr>
        <p:spPr>
          <a:xfrm>
            <a:off x="281318" y="2454111"/>
            <a:ext cx="7465681" cy="369332"/>
          </a:xfrm>
          <a:prstGeom prst="rect">
            <a:avLst/>
          </a:prstGeom>
        </p:spPr>
        <p:txBody>
          <a:bodyPr wrap="square">
            <a:spAutoFit/>
          </a:bodyPr>
          <a:lstStyle/>
          <a:p>
            <a:r>
              <a:rPr lang="en-US" dirty="0" smtClean="0"/>
              <a:t>Gathering data involves a lot of effort but</a:t>
            </a:r>
            <a:endParaRPr lang="en-US" dirty="0"/>
          </a:p>
        </p:txBody>
      </p:sp>
    </p:spTree>
    <p:extLst>
      <p:ext uri="{BB962C8B-B14F-4D97-AF65-F5344CB8AC3E}">
        <p14:creationId xmlns:p14="http://schemas.microsoft.com/office/powerpoint/2010/main" val="33344406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Changing Trend</a:t>
            </a:r>
            <a:endParaRPr lang="en-US" dirty="0"/>
          </a:p>
        </p:txBody>
      </p:sp>
      <p:sp>
        <p:nvSpPr>
          <p:cNvPr id="5" name="Rectangle 4"/>
          <p:cNvSpPr/>
          <p:nvPr/>
        </p:nvSpPr>
        <p:spPr>
          <a:xfrm>
            <a:off x="1114423" y="2362454"/>
            <a:ext cx="6830133" cy="369332"/>
          </a:xfrm>
          <a:prstGeom prst="rect">
            <a:avLst/>
          </a:prstGeom>
        </p:spPr>
        <p:txBody>
          <a:bodyPr wrap="square">
            <a:spAutoFit/>
          </a:bodyPr>
          <a:lstStyle/>
          <a:p>
            <a:r>
              <a:rPr lang="en-US" dirty="0" smtClean="0"/>
              <a:t>A journal for sharing data</a:t>
            </a:r>
            <a:endParaRPr lang="en-US" dirty="0"/>
          </a:p>
        </p:txBody>
      </p:sp>
      <p:pic>
        <p:nvPicPr>
          <p:cNvPr id="10" name="Content Placeholder 9" descr="Nature Data.png"/>
          <p:cNvPicPr>
            <a:picLocks noGrp="1" noChangeAspect="1"/>
          </p:cNvPicPr>
          <p:nvPr>
            <p:ph idx="1"/>
          </p:nvPr>
        </p:nvPicPr>
        <p:blipFill>
          <a:blip r:embed="rId2">
            <a:extLst>
              <a:ext uri="{28A0092B-C50C-407E-A947-70E740481C1C}">
                <a14:useLocalDpi xmlns:a14="http://schemas.microsoft.com/office/drawing/2010/main" val="0"/>
              </a:ext>
            </a:extLst>
          </a:blip>
          <a:srcRect t="7592" b="7592"/>
          <a:stretch>
            <a:fillRect/>
          </a:stretch>
        </p:blipFill>
        <p:spPr>
          <a:xfrm>
            <a:off x="1114424" y="2920117"/>
            <a:ext cx="7610476" cy="3670767"/>
          </a:xfrm>
        </p:spPr>
      </p:pic>
    </p:spTree>
    <p:extLst>
      <p:ext uri="{BB962C8B-B14F-4D97-AF65-F5344CB8AC3E}">
        <p14:creationId xmlns:p14="http://schemas.microsoft.com/office/powerpoint/2010/main" val="3917495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Changing Trend</a:t>
            </a:r>
            <a:endParaRPr lang="en-US" dirty="0"/>
          </a:p>
        </p:txBody>
      </p:sp>
      <p:sp>
        <p:nvSpPr>
          <p:cNvPr id="5" name="Rectangle 4"/>
          <p:cNvSpPr/>
          <p:nvPr/>
        </p:nvSpPr>
        <p:spPr>
          <a:xfrm>
            <a:off x="1114423" y="2362454"/>
            <a:ext cx="6830133" cy="369332"/>
          </a:xfrm>
          <a:prstGeom prst="rect">
            <a:avLst/>
          </a:prstGeom>
        </p:spPr>
        <p:txBody>
          <a:bodyPr wrap="square">
            <a:spAutoFit/>
          </a:bodyPr>
          <a:lstStyle/>
          <a:p>
            <a:r>
              <a:rPr lang="en-US" dirty="0" smtClean="0"/>
              <a:t>More and more journals require availability of data/code</a:t>
            </a:r>
            <a:endParaRPr lang="en-US" dirty="0"/>
          </a:p>
        </p:txBody>
      </p:sp>
      <p:sp>
        <p:nvSpPr>
          <p:cNvPr id="3" name="Content Placeholder 2"/>
          <p:cNvSpPr>
            <a:spLocks noGrp="1"/>
          </p:cNvSpPr>
          <p:nvPr>
            <p:ph idx="1"/>
          </p:nvPr>
        </p:nvSpPr>
        <p:spPr>
          <a:xfrm>
            <a:off x="1114424" y="4346222"/>
            <a:ext cx="7610476" cy="1538111"/>
          </a:xfrm>
        </p:spPr>
        <p:txBody>
          <a:bodyPr>
            <a:normAutofit/>
          </a:bodyPr>
          <a:lstStyle/>
          <a:p>
            <a:pPr marL="0" indent="0">
              <a:buNone/>
            </a:pPr>
            <a:r>
              <a:rPr lang="en-US" sz="1500" dirty="0"/>
              <a:t>A recent study shows an increase of </a:t>
            </a:r>
            <a:endParaRPr lang="en-US" sz="1500" dirty="0" smtClean="0"/>
          </a:p>
          <a:p>
            <a:r>
              <a:rPr lang="en-US" dirty="0"/>
              <a:t>16% in the number of data policies</a:t>
            </a:r>
          </a:p>
          <a:p>
            <a:r>
              <a:rPr lang="en-US" dirty="0"/>
              <a:t>30% increase in </a:t>
            </a:r>
            <a:r>
              <a:rPr lang="en-US" dirty="0" smtClean="0"/>
              <a:t>code </a:t>
            </a:r>
            <a:r>
              <a:rPr lang="en-US" dirty="0"/>
              <a:t>policies</a:t>
            </a:r>
          </a:p>
        </p:txBody>
      </p:sp>
      <p:sp>
        <p:nvSpPr>
          <p:cNvPr id="4" name="Rectangle 3"/>
          <p:cNvSpPr/>
          <p:nvPr/>
        </p:nvSpPr>
        <p:spPr>
          <a:xfrm>
            <a:off x="799924" y="5962724"/>
            <a:ext cx="8113889" cy="461665"/>
          </a:xfrm>
          <a:prstGeom prst="rect">
            <a:avLst/>
          </a:prstGeom>
        </p:spPr>
        <p:txBody>
          <a:bodyPr wrap="square">
            <a:spAutoFit/>
          </a:bodyPr>
          <a:lstStyle/>
          <a:p>
            <a:r>
              <a:rPr lang="en-US" sz="1200" dirty="0" err="1"/>
              <a:t>Stodden</a:t>
            </a:r>
            <a:r>
              <a:rPr lang="en-US" sz="1200" dirty="0"/>
              <a:t>, Victoria, </a:t>
            </a:r>
            <a:r>
              <a:rPr lang="en-US" sz="1200" dirty="0" err="1"/>
              <a:t>Peixuan</a:t>
            </a:r>
            <a:r>
              <a:rPr lang="en-US" sz="1200" dirty="0"/>
              <a:t> </a:t>
            </a:r>
            <a:r>
              <a:rPr lang="en-US" sz="1200" dirty="0" err="1"/>
              <a:t>Guo</a:t>
            </a:r>
            <a:r>
              <a:rPr lang="en-US" sz="1200" dirty="0"/>
              <a:t>, and </a:t>
            </a:r>
            <a:r>
              <a:rPr lang="en-US" sz="1200" dirty="0" err="1"/>
              <a:t>Zhaokun</a:t>
            </a:r>
            <a:r>
              <a:rPr lang="en-US" sz="1200" dirty="0"/>
              <a:t> Ma. "Toward reproducible computational research: an empirical analysis of data and code policy adoption by journals." </a:t>
            </a:r>
            <a:r>
              <a:rPr lang="en-US" sz="1200" dirty="0" err="1"/>
              <a:t>PloS</a:t>
            </a:r>
            <a:r>
              <a:rPr lang="en-US" sz="1200" dirty="0"/>
              <a:t> one 8.6 (2013): e67111.</a:t>
            </a:r>
          </a:p>
        </p:txBody>
      </p:sp>
      <p:pic>
        <p:nvPicPr>
          <p:cNvPr id="6" name="Picture 5" descr="PNAS Logo.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42001" y="3273410"/>
            <a:ext cx="2102555" cy="558491"/>
          </a:xfrm>
          <a:prstGeom prst="rect">
            <a:avLst/>
          </a:prstGeom>
        </p:spPr>
      </p:pic>
      <p:pic>
        <p:nvPicPr>
          <p:cNvPr id="7" name="Picture 6" descr="PlosOne Log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7000" y="2924847"/>
            <a:ext cx="2319867" cy="503206"/>
          </a:xfrm>
          <a:prstGeom prst="rect">
            <a:avLst/>
          </a:prstGeom>
        </p:spPr>
      </p:pic>
      <p:pic>
        <p:nvPicPr>
          <p:cNvPr id="8" name="Picture 7" descr="NPG Logo.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7000" y="3552656"/>
            <a:ext cx="3392311" cy="651102"/>
          </a:xfrm>
          <a:prstGeom prst="rect">
            <a:avLst/>
          </a:prstGeom>
        </p:spPr>
      </p:pic>
    </p:spTree>
    <p:extLst>
      <p:ext uri="{BB962C8B-B14F-4D97-AF65-F5344CB8AC3E}">
        <p14:creationId xmlns:p14="http://schemas.microsoft.com/office/powerpoint/2010/main" val="17895100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009101"/>
            <a:ext cx="9045222" cy="914400"/>
          </a:xfrm>
        </p:spPr>
        <p:txBody>
          <a:bodyPr>
            <a:normAutofit fontScale="90000"/>
          </a:bodyPr>
          <a:lstStyle/>
          <a:p>
            <a:r>
              <a:rPr lang="en-US" dirty="0" smtClean="0"/>
              <a:t>It Might </a:t>
            </a:r>
            <a:r>
              <a:rPr lang="en-US" dirty="0"/>
              <a:t>R</a:t>
            </a:r>
            <a:r>
              <a:rPr lang="en-US" dirty="0" smtClean="0"/>
              <a:t>esult in Fruitful Collaborations</a:t>
            </a:r>
            <a:endParaRPr lang="en-US" dirty="0"/>
          </a:p>
        </p:txBody>
      </p:sp>
      <p:sp>
        <p:nvSpPr>
          <p:cNvPr id="3" name="Rectangle 2"/>
          <p:cNvSpPr/>
          <p:nvPr/>
        </p:nvSpPr>
        <p:spPr>
          <a:xfrm>
            <a:off x="281318" y="2454111"/>
            <a:ext cx="7465681" cy="369332"/>
          </a:xfrm>
          <a:prstGeom prst="rect">
            <a:avLst/>
          </a:prstGeom>
        </p:spPr>
        <p:txBody>
          <a:bodyPr wrap="square">
            <a:spAutoFit/>
          </a:bodyPr>
          <a:lstStyle/>
          <a:p>
            <a:r>
              <a:rPr lang="en-US" dirty="0" smtClean="0"/>
              <a:t>Sharing code might result in loosing competitive advantage, but </a:t>
            </a:r>
            <a:endParaRPr lang="en-US" dirty="0"/>
          </a:p>
        </p:txBody>
      </p:sp>
    </p:spTree>
    <p:extLst>
      <p:ext uri="{BB962C8B-B14F-4D97-AF65-F5344CB8AC3E}">
        <p14:creationId xmlns:p14="http://schemas.microsoft.com/office/powerpoint/2010/main" val="29520523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200" dirty="0" smtClean="0"/>
              <a:t>Collaboration in</a:t>
            </a:r>
            <a:r>
              <a:rPr lang="en-US" dirty="0" smtClean="0"/>
              <a:t> Very Hard </a:t>
            </a:r>
            <a:r>
              <a:rPr lang="en-US" sz="2200" dirty="0" smtClean="0"/>
              <a:t>Problems</a:t>
            </a:r>
            <a:endParaRPr lang="en-US" sz="2200" dirty="0"/>
          </a:p>
        </p:txBody>
      </p:sp>
      <p:sp>
        <p:nvSpPr>
          <p:cNvPr id="5" name="Rectangle 4"/>
          <p:cNvSpPr/>
          <p:nvPr/>
        </p:nvSpPr>
        <p:spPr>
          <a:xfrm>
            <a:off x="1114423" y="2362454"/>
            <a:ext cx="6830133" cy="369332"/>
          </a:xfrm>
          <a:prstGeom prst="rect">
            <a:avLst/>
          </a:prstGeom>
        </p:spPr>
        <p:txBody>
          <a:bodyPr wrap="square">
            <a:spAutoFit/>
          </a:bodyPr>
          <a:lstStyle/>
          <a:p>
            <a:r>
              <a:rPr lang="en-US" dirty="0" smtClean="0"/>
              <a:t>Polymath Case</a:t>
            </a:r>
            <a:endParaRPr lang="en-US" dirty="0"/>
          </a:p>
        </p:txBody>
      </p:sp>
      <p:pic>
        <p:nvPicPr>
          <p:cNvPr id="4" name="Content Placeholder 3" descr="Polymath.jpg"/>
          <p:cNvPicPr>
            <a:picLocks noGrp="1" noChangeAspect="1"/>
          </p:cNvPicPr>
          <p:nvPr>
            <p:ph idx="1"/>
          </p:nvPr>
        </p:nvPicPr>
        <p:blipFill>
          <a:blip r:embed="rId2">
            <a:extLst>
              <a:ext uri="{28A0092B-C50C-407E-A947-70E740481C1C}">
                <a14:useLocalDpi xmlns:a14="http://schemas.microsoft.com/office/drawing/2010/main" val="0"/>
              </a:ext>
            </a:extLst>
          </a:blip>
          <a:srcRect l="-1858" r="-1858"/>
          <a:stretch>
            <a:fillRect/>
          </a:stretch>
        </p:blipFill>
        <p:spPr>
          <a:xfrm>
            <a:off x="1114423" y="2731786"/>
            <a:ext cx="7610475" cy="3302000"/>
          </a:xfrm>
        </p:spPr>
      </p:pic>
      <p:sp>
        <p:nvSpPr>
          <p:cNvPr id="6" name="Rectangle 5"/>
          <p:cNvSpPr/>
          <p:nvPr/>
        </p:nvSpPr>
        <p:spPr>
          <a:xfrm>
            <a:off x="1316743" y="6095341"/>
            <a:ext cx="6627813" cy="523220"/>
          </a:xfrm>
          <a:prstGeom prst="rect">
            <a:avLst/>
          </a:prstGeom>
        </p:spPr>
        <p:txBody>
          <a:bodyPr wrap="square">
            <a:spAutoFit/>
          </a:bodyPr>
          <a:lstStyle/>
          <a:p>
            <a:r>
              <a:rPr lang="en-US" sz="1400" dirty="0" err="1"/>
              <a:t>Gowers</a:t>
            </a:r>
            <a:r>
              <a:rPr lang="en-US" sz="1400" dirty="0"/>
              <a:t>, Timothy, and Michael Nielsen. "Massively collaborative mathematics." Nature 461.7266 (2009): 879-881.</a:t>
            </a:r>
          </a:p>
        </p:txBody>
      </p:sp>
    </p:spTree>
    <p:extLst>
      <p:ext uri="{BB962C8B-B14F-4D97-AF65-F5344CB8AC3E}">
        <p14:creationId xmlns:p14="http://schemas.microsoft.com/office/powerpoint/2010/main" val="34531507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200" dirty="0" smtClean="0"/>
              <a:t>Collaboration in</a:t>
            </a:r>
            <a:r>
              <a:rPr lang="en-US" dirty="0" smtClean="0"/>
              <a:t> Very Large </a:t>
            </a:r>
            <a:r>
              <a:rPr lang="en-US" sz="2200" dirty="0" smtClean="0"/>
              <a:t>Problems</a:t>
            </a:r>
            <a:endParaRPr lang="en-US" sz="2200" dirty="0"/>
          </a:p>
        </p:txBody>
      </p:sp>
      <p:sp>
        <p:nvSpPr>
          <p:cNvPr id="5" name="Rectangle 4"/>
          <p:cNvSpPr/>
          <p:nvPr/>
        </p:nvSpPr>
        <p:spPr>
          <a:xfrm>
            <a:off x="1114423" y="2362454"/>
            <a:ext cx="2850799" cy="369332"/>
          </a:xfrm>
          <a:prstGeom prst="rect">
            <a:avLst/>
          </a:prstGeom>
        </p:spPr>
        <p:txBody>
          <a:bodyPr wrap="square">
            <a:spAutoFit/>
          </a:bodyPr>
          <a:lstStyle/>
          <a:p>
            <a:r>
              <a:rPr lang="en-US" dirty="0" smtClean="0"/>
              <a:t>CERN ATLAS Project</a:t>
            </a:r>
            <a:endParaRPr lang="en-US" dirty="0"/>
          </a:p>
        </p:txBody>
      </p:sp>
      <p:pic>
        <p:nvPicPr>
          <p:cNvPr id="7" name="Content Placeholder 6" descr="CERN ATLAS.jpeg"/>
          <p:cNvPicPr>
            <a:picLocks noGrp="1" noChangeAspect="1"/>
          </p:cNvPicPr>
          <p:nvPr>
            <p:ph idx="1"/>
          </p:nvPr>
        </p:nvPicPr>
        <p:blipFill rotWithShape="1">
          <a:blip r:embed="rId2">
            <a:extLst>
              <a:ext uri="{28A0092B-C50C-407E-A947-70E740481C1C}">
                <a14:useLocalDpi xmlns:a14="http://schemas.microsoft.com/office/drawing/2010/main" val="0"/>
              </a:ext>
            </a:extLst>
          </a:blip>
          <a:srcRect l="-345" r="12"/>
          <a:stretch/>
        </p:blipFill>
        <p:spPr>
          <a:xfrm>
            <a:off x="479778" y="3019425"/>
            <a:ext cx="4628352" cy="3090686"/>
          </a:xfrm>
        </p:spPr>
      </p:pic>
      <p:sp>
        <p:nvSpPr>
          <p:cNvPr id="8" name="Rectangle 7"/>
          <p:cNvSpPr/>
          <p:nvPr/>
        </p:nvSpPr>
        <p:spPr>
          <a:xfrm>
            <a:off x="5768268" y="2362101"/>
            <a:ext cx="2850799" cy="369332"/>
          </a:xfrm>
          <a:prstGeom prst="rect">
            <a:avLst/>
          </a:prstGeom>
        </p:spPr>
        <p:txBody>
          <a:bodyPr wrap="square">
            <a:spAutoFit/>
          </a:bodyPr>
          <a:lstStyle/>
          <a:p>
            <a:r>
              <a:rPr lang="en-US" dirty="0" smtClean="0"/>
              <a:t>Citizen Science</a:t>
            </a:r>
            <a:endParaRPr lang="en-US" dirty="0"/>
          </a:p>
        </p:txBody>
      </p:sp>
      <p:pic>
        <p:nvPicPr>
          <p:cNvPr id="9" name="Picture 8" descr="SafeCAst.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68268" y="2892425"/>
            <a:ext cx="2497667" cy="3330222"/>
          </a:xfrm>
          <a:prstGeom prst="rect">
            <a:avLst/>
          </a:prstGeom>
        </p:spPr>
      </p:pic>
    </p:spTree>
    <p:extLst>
      <p:ext uri="{BB962C8B-B14F-4D97-AF65-F5344CB8AC3E}">
        <p14:creationId xmlns:p14="http://schemas.microsoft.com/office/powerpoint/2010/main" val="42515715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200" dirty="0" smtClean="0"/>
              <a:t>Collaboration in</a:t>
            </a:r>
            <a:r>
              <a:rPr lang="en-US" dirty="0" smtClean="0"/>
              <a:t> Very “Wide” </a:t>
            </a:r>
            <a:r>
              <a:rPr lang="en-US" sz="2200" dirty="0" smtClean="0"/>
              <a:t>Problems</a:t>
            </a:r>
            <a:endParaRPr lang="en-US" sz="2200" dirty="0"/>
          </a:p>
        </p:txBody>
      </p:sp>
      <p:sp>
        <p:nvSpPr>
          <p:cNvPr id="5" name="Rectangle 4"/>
          <p:cNvSpPr/>
          <p:nvPr/>
        </p:nvSpPr>
        <p:spPr>
          <a:xfrm>
            <a:off x="733424" y="2362454"/>
            <a:ext cx="3514022" cy="369332"/>
          </a:xfrm>
          <a:prstGeom prst="rect">
            <a:avLst/>
          </a:prstGeom>
        </p:spPr>
        <p:txBody>
          <a:bodyPr wrap="square">
            <a:spAutoFit/>
          </a:bodyPr>
          <a:lstStyle/>
          <a:p>
            <a:r>
              <a:rPr lang="en-US" dirty="0" smtClean="0"/>
              <a:t>Biomedical Image Processing</a:t>
            </a:r>
            <a:endParaRPr lang="en-US" dirty="0"/>
          </a:p>
        </p:txBody>
      </p:sp>
      <p:sp>
        <p:nvSpPr>
          <p:cNvPr id="8" name="Rectangle 7"/>
          <p:cNvSpPr/>
          <p:nvPr/>
        </p:nvSpPr>
        <p:spPr>
          <a:xfrm>
            <a:off x="5768268" y="2362101"/>
            <a:ext cx="2850799" cy="369332"/>
          </a:xfrm>
          <a:prstGeom prst="rect">
            <a:avLst/>
          </a:prstGeom>
        </p:spPr>
        <p:txBody>
          <a:bodyPr wrap="square">
            <a:spAutoFit/>
          </a:bodyPr>
          <a:lstStyle/>
          <a:p>
            <a:pPr algn="ctr"/>
            <a:r>
              <a:rPr lang="en-US" dirty="0" smtClean="0"/>
              <a:t>Spike Sorting</a:t>
            </a:r>
            <a:endParaRPr lang="en-US" dirty="0"/>
          </a:p>
        </p:txBody>
      </p:sp>
      <p:pic>
        <p:nvPicPr>
          <p:cNvPr id="4" name="Content Placeholder 3" descr="MRI Image.jpg"/>
          <p:cNvPicPr>
            <a:picLocks noGrp="1" noChangeAspect="1"/>
          </p:cNvPicPr>
          <p:nvPr>
            <p:ph idx="1"/>
          </p:nvPr>
        </p:nvPicPr>
        <p:blipFill rotWithShape="1">
          <a:blip r:embed="rId2">
            <a:extLst>
              <a:ext uri="{28A0092B-C50C-407E-A947-70E740481C1C}">
                <a14:useLocalDpi xmlns:a14="http://schemas.microsoft.com/office/drawing/2010/main" val="0"/>
              </a:ext>
            </a:extLst>
          </a:blip>
          <a:srcRect l="905" r="-239"/>
          <a:stretch/>
        </p:blipFill>
        <p:spPr>
          <a:xfrm>
            <a:off x="388055" y="2731786"/>
            <a:ext cx="4557889" cy="3670767"/>
          </a:xfrm>
        </p:spPr>
      </p:pic>
      <p:pic>
        <p:nvPicPr>
          <p:cNvPr id="6" name="Picture 5" descr="Spike Sorting.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72769" y="2863144"/>
            <a:ext cx="3841044" cy="1595967"/>
          </a:xfrm>
          <a:prstGeom prst="rect">
            <a:avLst/>
          </a:prstGeom>
        </p:spPr>
      </p:pic>
      <p:sp>
        <p:nvSpPr>
          <p:cNvPr id="10" name="TextBox 9"/>
          <p:cNvSpPr txBox="1"/>
          <p:nvPr/>
        </p:nvSpPr>
        <p:spPr>
          <a:xfrm>
            <a:off x="5545667" y="4882444"/>
            <a:ext cx="3368146" cy="1138773"/>
          </a:xfrm>
          <a:prstGeom prst="rect">
            <a:avLst/>
          </a:prstGeom>
          <a:noFill/>
        </p:spPr>
        <p:txBody>
          <a:bodyPr wrap="square" rtlCol="0">
            <a:spAutoFit/>
          </a:bodyPr>
          <a:lstStyle/>
          <a:p>
            <a:r>
              <a:rPr lang="en-US" sz="2000" dirty="0" smtClean="0"/>
              <a:t>In general, all </a:t>
            </a:r>
            <a:br>
              <a:rPr lang="en-US" sz="2000" dirty="0" smtClean="0"/>
            </a:br>
            <a:r>
              <a:rPr lang="en-US" sz="2800" dirty="0" smtClean="0"/>
              <a:t>inter-disciplinary </a:t>
            </a:r>
            <a:r>
              <a:rPr lang="en-US" sz="2000" dirty="0" smtClean="0"/>
              <a:t>fields</a:t>
            </a:r>
            <a:endParaRPr lang="en-US" sz="2000" dirty="0"/>
          </a:p>
        </p:txBody>
      </p:sp>
    </p:spTree>
    <p:extLst>
      <p:ext uri="{BB962C8B-B14F-4D97-AF65-F5344CB8AC3E}">
        <p14:creationId xmlns:p14="http://schemas.microsoft.com/office/powerpoint/2010/main" val="324338335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a:t>
            </a:r>
            <a:endParaRPr lang="en-US" dirty="0"/>
          </a:p>
        </p:txBody>
      </p:sp>
    </p:spTree>
    <p:extLst>
      <p:ext uri="{BB962C8B-B14F-4D97-AF65-F5344CB8AC3E}">
        <p14:creationId xmlns:p14="http://schemas.microsoft.com/office/powerpoint/2010/main" val="25695074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a:t>
            </a:r>
            <a:endParaRPr lang="en-US" dirty="0"/>
          </a:p>
        </p:txBody>
      </p:sp>
    </p:spTree>
    <p:extLst>
      <p:ext uri="{BB962C8B-B14F-4D97-AF65-F5344CB8AC3E}">
        <p14:creationId xmlns:p14="http://schemas.microsoft.com/office/powerpoint/2010/main" val="3411994816"/>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Reproducible Documents</a:t>
            </a:r>
            <a:endParaRPr lang="en-US" dirty="0"/>
          </a:p>
        </p:txBody>
      </p:sp>
      <p:sp>
        <p:nvSpPr>
          <p:cNvPr id="3" name="Content Placeholder 2"/>
          <p:cNvSpPr>
            <a:spLocks noGrp="1"/>
          </p:cNvSpPr>
          <p:nvPr>
            <p:ph idx="1"/>
          </p:nvPr>
        </p:nvSpPr>
        <p:spPr>
          <a:xfrm>
            <a:off x="1114424" y="3230562"/>
            <a:ext cx="7112354" cy="2752549"/>
          </a:xfrm>
        </p:spPr>
        <p:txBody>
          <a:bodyPr>
            <a:normAutofit/>
          </a:bodyPr>
          <a:lstStyle/>
          <a:p>
            <a:r>
              <a:rPr lang="en-US" sz="2200" dirty="0"/>
              <a:t>Complete list of steps and assumptions for </a:t>
            </a:r>
            <a:r>
              <a:rPr lang="en-US" sz="2200" dirty="0" smtClean="0"/>
              <a:t>proofs</a:t>
            </a:r>
            <a:r>
              <a:rPr lang="en-US" sz="2200" dirty="0"/>
              <a:t/>
            </a:r>
            <a:br>
              <a:rPr lang="en-US" sz="2200" dirty="0"/>
            </a:br>
            <a:r>
              <a:rPr lang="en-US" sz="1800" dirty="0">
                <a:solidFill>
                  <a:schemeClr val="bg1">
                    <a:lumMod val="65000"/>
                  </a:schemeClr>
                </a:solidFill>
              </a:rPr>
              <a:t>supplementary materials</a:t>
            </a:r>
            <a:endParaRPr lang="en-US" sz="1800" dirty="0" smtClean="0">
              <a:solidFill>
                <a:schemeClr val="bg1">
                  <a:lumMod val="65000"/>
                </a:schemeClr>
              </a:solidFill>
            </a:endParaRPr>
          </a:p>
          <a:p>
            <a:r>
              <a:rPr lang="en-US" sz="2200" dirty="0" smtClean="0"/>
              <a:t>Step</a:t>
            </a:r>
            <a:r>
              <a:rPr lang="en-US" sz="2200" dirty="0"/>
              <a:t>-by-step </a:t>
            </a:r>
            <a:r>
              <a:rPr lang="en-US" sz="2200" dirty="0" smtClean="0"/>
              <a:t>algorithms</a:t>
            </a:r>
            <a:br>
              <a:rPr lang="en-US" sz="2200" dirty="0" smtClean="0"/>
            </a:br>
            <a:endParaRPr lang="en-US" sz="2200" dirty="0"/>
          </a:p>
          <a:p>
            <a:r>
              <a:rPr lang="en-US" sz="2200" dirty="0" smtClean="0"/>
              <a:t>Simulation scenario</a:t>
            </a:r>
            <a:br>
              <a:rPr lang="en-US" sz="2200" dirty="0" smtClean="0"/>
            </a:br>
            <a:r>
              <a:rPr lang="en-US" sz="1800" dirty="0" smtClean="0">
                <a:solidFill>
                  <a:schemeClr val="bg1">
                    <a:lumMod val="65000"/>
                  </a:schemeClr>
                </a:solidFill>
              </a:rPr>
              <a:t>Platform</a:t>
            </a:r>
            <a:r>
              <a:rPr lang="en-US" sz="1800" dirty="0">
                <a:solidFill>
                  <a:schemeClr val="bg1">
                    <a:lumMod val="65000"/>
                  </a:schemeClr>
                </a:solidFill>
              </a:rPr>
              <a:t>, version, etc.</a:t>
            </a:r>
            <a:endParaRPr lang="en-US" sz="1800" dirty="0"/>
          </a:p>
        </p:txBody>
      </p:sp>
    </p:spTree>
    <p:extLst>
      <p:ext uri="{BB962C8B-B14F-4D97-AF65-F5344CB8AC3E}">
        <p14:creationId xmlns:p14="http://schemas.microsoft.com/office/powerpoint/2010/main" val="5367887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Reproducible Code</a:t>
            </a:r>
            <a:endParaRPr lang="en-US" dirty="0"/>
          </a:p>
        </p:txBody>
      </p:sp>
      <p:sp>
        <p:nvSpPr>
          <p:cNvPr id="3" name="Content Placeholder 2"/>
          <p:cNvSpPr>
            <a:spLocks noGrp="1"/>
          </p:cNvSpPr>
          <p:nvPr>
            <p:ph idx="1"/>
          </p:nvPr>
        </p:nvSpPr>
        <p:spPr>
          <a:xfrm>
            <a:off x="1114424" y="2920118"/>
            <a:ext cx="7112354" cy="3472215"/>
          </a:xfrm>
        </p:spPr>
        <p:txBody>
          <a:bodyPr>
            <a:normAutofit/>
          </a:bodyPr>
          <a:lstStyle/>
          <a:p>
            <a:pPr marL="457200" indent="-457200">
              <a:buFont typeface="+mj-lt"/>
              <a:buAutoNum type="arabicPeriod"/>
            </a:pPr>
            <a:r>
              <a:rPr lang="en-US" sz="2200" dirty="0" smtClean="0"/>
              <a:t>As is!</a:t>
            </a:r>
          </a:p>
          <a:p>
            <a:pPr marL="457200" indent="-457200">
              <a:buFont typeface="+mj-lt"/>
              <a:buAutoNum type="arabicPeriod"/>
            </a:pPr>
            <a:r>
              <a:rPr lang="en-US" sz="2200" dirty="0" smtClean="0"/>
              <a:t>Reproduces </a:t>
            </a:r>
            <a:r>
              <a:rPr lang="en-US" sz="2200" dirty="0"/>
              <a:t>results with 1 click. </a:t>
            </a:r>
            <a:r>
              <a:rPr lang="en-US" sz="2200" dirty="0" smtClean="0"/>
              <a:t/>
            </a:r>
            <a:br>
              <a:rPr lang="en-US" sz="2200" dirty="0" smtClean="0"/>
            </a:br>
            <a:r>
              <a:rPr lang="en-US" sz="1600" dirty="0">
                <a:solidFill>
                  <a:schemeClr val="bg1">
                    <a:lumMod val="65000"/>
                  </a:schemeClr>
                </a:solidFill>
              </a:rPr>
              <a:t>on a similar machine with the same software versions</a:t>
            </a:r>
            <a:endParaRPr lang="en-US" sz="1600" dirty="0" smtClean="0"/>
          </a:p>
          <a:p>
            <a:pPr marL="457200" indent="-457200">
              <a:buFont typeface="+mj-lt"/>
              <a:buAutoNum type="arabicPeriod"/>
            </a:pPr>
            <a:r>
              <a:rPr lang="en-US" sz="2200" dirty="0" smtClean="0"/>
              <a:t>With </a:t>
            </a:r>
            <a:r>
              <a:rPr lang="en-US" sz="2200" dirty="0"/>
              <a:t>explanatory </a:t>
            </a:r>
            <a:r>
              <a:rPr lang="en-US" sz="2200" dirty="0" smtClean="0"/>
              <a:t>comments</a:t>
            </a:r>
          </a:p>
          <a:p>
            <a:pPr marL="457200" indent="-457200">
              <a:buFont typeface="+mj-lt"/>
              <a:buAutoNum type="arabicPeriod"/>
            </a:pPr>
            <a:r>
              <a:rPr lang="en-US" sz="2200" dirty="0" smtClean="0"/>
              <a:t>That </a:t>
            </a:r>
            <a:r>
              <a:rPr lang="en-US" sz="2200" dirty="0"/>
              <a:t>can be used with different </a:t>
            </a:r>
            <a:r>
              <a:rPr lang="en-US" sz="2200" dirty="0" smtClean="0"/>
              <a:t>data</a:t>
            </a:r>
          </a:p>
          <a:p>
            <a:pPr marL="457200" indent="-457200">
              <a:buFont typeface="+mj-lt"/>
              <a:buAutoNum type="arabicPeriod"/>
            </a:pPr>
            <a:r>
              <a:rPr lang="en-US" sz="2200" dirty="0" smtClean="0"/>
              <a:t>Works </a:t>
            </a:r>
            <a:r>
              <a:rPr lang="en-US" sz="2200" dirty="0"/>
              <a:t>as a package/toolbox</a:t>
            </a:r>
            <a:endParaRPr lang="en-US" sz="2200" dirty="0" smtClean="0"/>
          </a:p>
        </p:txBody>
      </p:sp>
      <p:sp>
        <p:nvSpPr>
          <p:cNvPr id="4" name="Rectangle 3"/>
          <p:cNvSpPr/>
          <p:nvPr/>
        </p:nvSpPr>
        <p:spPr>
          <a:xfrm>
            <a:off x="183443" y="2245058"/>
            <a:ext cx="7732889" cy="461665"/>
          </a:xfrm>
          <a:prstGeom prst="rect">
            <a:avLst/>
          </a:prstGeom>
        </p:spPr>
        <p:txBody>
          <a:bodyPr wrap="square">
            <a:spAutoFit/>
          </a:bodyPr>
          <a:lstStyle/>
          <a:p>
            <a:r>
              <a:rPr lang="en-US" sz="2400" dirty="0"/>
              <a:t>Different states of the code when sharing</a:t>
            </a:r>
          </a:p>
        </p:txBody>
      </p:sp>
    </p:spTree>
    <p:extLst>
      <p:ext uri="{BB962C8B-B14F-4D97-AF65-F5344CB8AC3E}">
        <p14:creationId xmlns:p14="http://schemas.microsoft.com/office/powerpoint/2010/main" val="93936956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009101"/>
            <a:ext cx="8913813" cy="914400"/>
          </a:xfrm>
        </p:spPr>
        <p:txBody>
          <a:bodyPr/>
          <a:lstStyle/>
          <a:p>
            <a:r>
              <a:rPr lang="en-US" dirty="0" smtClean="0"/>
              <a:t>Reproducibility at LCAV</a:t>
            </a:r>
            <a:endParaRPr lang="en-US" dirty="0"/>
          </a:p>
        </p:txBody>
      </p:sp>
    </p:spTree>
    <p:extLst>
      <p:ext uri="{BB962C8B-B14F-4D97-AF65-F5344CB8AC3E}">
        <p14:creationId xmlns:p14="http://schemas.microsoft.com/office/powerpoint/2010/main" val="217240817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Proud History</a:t>
            </a:r>
            <a:endParaRPr lang="en-US" dirty="0"/>
          </a:p>
        </p:txBody>
      </p:sp>
      <p:sp>
        <p:nvSpPr>
          <p:cNvPr id="4" name="Rectangle 3"/>
          <p:cNvSpPr/>
          <p:nvPr/>
        </p:nvSpPr>
        <p:spPr>
          <a:xfrm>
            <a:off x="183443" y="2245058"/>
            <a:ext cx="7732889" cy="461665"/>
          </a:xfrm>
          <a:prstGeom prst="rect">
            <a:avLst/>
          </a:prstGeom>
        </p:spPr>
        <p:txBody>
          <a:bodyPr wrap="square">
            <a:spAutoFit/>
          </a:bodyPr>
          <a:lstStyle/>
          <a:p>
            <a:r>
              <a:rPr lang="en-US" sz="2400" dirty="0" smtClean="0"/>
              <a:t>Since 200?</a:t>
            </a:r>
            <a:endParaRPr lang="en-US" sz="2400" dirty="0"/>
          </a:p>
        </p:txBody>
      </p:sp>
      <p:pic>
        <p:nvPicPr>
          <p:cNvPr id="6" name="Content Placeholder 5" descr="Old RR Website.png"/>
          <p:cNvPicPr>
            <a:picLocks noGrp="1" noChangeAspect="1"/>
          </p:cNvPicPr>
          <p:nvPr>
            <p:ph idx="1"/>
          </p:nvPr>
        </p:nvPicPr>
        <p:blipFill>
          <a:blip r:embed="rId2">
            <a:extLst>
              <a:ext uri="{28A0092B-C50C-407E-A947-70E740481C1C}">
                <a14:useLocalDpi xmlns:a14="http://schemas.microsoft.com/office/drawing/2010/main" val="0"/>
              </a:ext>
            </a:extLst>
          </a:blip>
          <a:srcRect t="-7799" b="-7799"/>
          <a:stretch>
            <a:fillRect/>
          </a:stretch>
        </p:blipFill>
        <p:spPr>
          <a:xfrm>
            <a:off x="1114424" y="2595562"/>
            <a:ext cx="7610476" cy="3966105"/>
          </a:xfrm>
        </p:spPr>
      </p:pic>
    </p:spTree>
    <p:extLst>
      <p:ext uri="{BB962C8B-B14F-4D97-AF65-F5344CB8AC3E}">
        <p14:creationId xmlns:p14="http://schemas.microsoft.com/office/powerpoint/2010/main" val="15651321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New Makeover</a:t>
            </a:r>
            <a:endParaRPr lang="en-US" dirty="0"/>
          </a:p>
        </p:txBody>
      </p:sp>
      <p:pic>
        <p:nvPicPr>
          <p:cNvPr id="5" name="Content Placeholder 4" descr="New RR Website.png"/>
          <p:cNvPicPr>
            <a:picLocks noGrp="1" noChangeAspect="1"/>
          </p:cNvPicPr>
          <p:nvPr>
            <p:ph idx="1"/>
          </p:nvPr>
        </p:nvPicPr>
        <p:blipFill>
          <a:blip r:embed="rId2">
            <a:extLst>
              <a:ext uri="{28A0092B-C50C-407E-A947-70E740481C1C}">
                <a14:useLocalDpi xmlns:a14="http://schemas.microsoft.com/office/drawing/2010/main" val="0"/>
              </a:ext>
            </a:extLst>
          </a:blip>
          <a:srcRect l="-7600" r="-7600"/>
          <a:stretch>
            <a:fillRect/>
          </a:stretch>
        </p:blipFill>
        <p:spPr/>
      </p:pic>
    </p:spTree>
    <p:extLst>
      <p:ext uri="{BB962C8B-B14F-4D97-AF65-F5344CB8AC3E}">
        <p14:creationId xmlns:p14="http://schemas.microsoft.com/office/powerpoint/2010/main" val="150353778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Papers + Project Papers</a:t>
            </a:r>
            <a:endParaRPr lang="en-US" dirty="0"/>
          </a:p>
        </p:txBody>
      </p:sp>
      <p:pic>
        <p:nvPicPr>
          <p:cNvPr id="6" name="Content Placeholder 5" descr="paper.pdf"/>
          <p:cNvPicPr>
            <a:picLocks noGrp="1" noChangeAspect="1"/>
          </p:cNvPicPr>
          <p:nvPr>
            <p:ph idx="1"/>
          </p:nvPr>
        </p:nvPicPr>
        <p:blipFill rotWithShape="1">
          <a:blip r:embed="rId2">
            <a:extLst>
              <a:ext uri="{28A0092B-C50C-407E-A947-70E740481C1C}">
                <a14:useLocalDpi xmlns:a14="http://schemas.microsoft.com/office/drawing/2010/main" val="0"/>
              </a:ext>
            </a:extLst>
          </a:blip>
          <a:srcRect l="68" r="747"/>
          <a:stretch/>
        </p:blipFill>
        <p:spPr>
          <a:xfrm>
            <a:off x="612395" y="4732623"/>
            <a:ext cx="663223" cy="927560"/>
          </a:xfrm>
        </p:spPr>
      </p:pic>
      <p:pic>
        <p:nvPicPr>
          <p:cNvPr id="8" name="Content Placeholder 5" descr="paper.pdf"/>
          <p:cNvPicPr>
            <a:picLocks noChangeAspect="1"/>
          </p:cNvPicPr>
          <p:nvPr/>
        </p:nvPicPr>
        <p:blipFill rotWithShape="1">
          <a:blip r:embed="rId2">
            <a:extLst>
              <a:ext uri="{28A0092B-C50C-407E-A947-70E740481C1C}">
                <a14:useLocalDpi xmlns:a14="http://schemas.microsoft.com/office/drawing/2010/main" val="0"/>
              </a:ext>
            </a:extLst>
          </a:blip>
          <a:srcRect l="68" r="747"/>
          <a:stretch/>
        </p:blipFill>
        <p:spPr>
          <a:xfrm>
            <a:off x="3053095" y="4736001"/>
            <a:ext cx="663223" cy="927560"/>
          </a:xfrm>
          <a:prstGeom prst="rect">
            <a:avLst/>
          </a:prstGeom>
        </p:spPr>
      </p:pic>
      <p:pic>
        <p:nvPicPr>
          <p:cNvPr id="9" name="Picture 8" descr="PDF Log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0582" y="5975605"/>
            <a:ext cx="534423" cy="534423"/>
          </a:xfrm>
          <a:prstGeom prst="rect">
            <a:avLst/>
          </a:prstGeom>
        </p:spPr>
      </p:pic>
      <p:pic>
        <p:nvPicPr>
          <p:cNvPr id="12" name="Picture 11" descr="Matlab Logo.gi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4900" y="5975605"/>
            <a:ext cx="558843" cy="488227"/>
          </a:xfrm>
          <a:prstGeom prst="rect">
            <a:avLst/>
          </a:prstGeom>
        </p:spPr>
      </p:pic>
      <p:pic>
        <p:nvPicPr>
          <p:cNvPr id="17" name="Picture 16" descr="PDF Log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06383" y="5975605"/>
            <a:ext cx="534423" cy="534423"/>
          </a:xfrm>
          <a:prstGeom prst="rect">
            <a:avLst/>
          </a:prstGeom>
        </p:spPr>
      </p:pic>
      <p:pic>
        <p:nvPicPr>
          <p:cNvPr id="18" name="Picture 17" descr="Matlab Logo.gi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40701" y="5975605"/>
            <a:ext cx="558843" cy="488227"/>
          </a:xfrm>
          <a:prstGeom prst="rect">
            <a:avLst/>
          </a:prstGeom>
        </p:spPr>
      </p:pic>
      <p:pic>
        <p:nvPicPr>
          <p:cNvPr id="19" name="Picture 18" descr="WinZip Logo.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99441" y="5978982"/>
            <a:ext cx="531045" cy="531045"/>
          </a:xfrm>
          <a:prstGeom prst="rect">
            <a:avLst/>
          </a:prstGeom>
        </p:spPr>
      </p:pic>
      <p:pic>
        <p:nvPicPr>
          <p:cNvPr id="22" name="Picture 21" descr="YouTube Logo.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36134" y="5933252"/>
            <a:ext cx="539471" cy="576775"/>
          </a:xfrm>
          <a:prstGeom prst="rect">
            <a:avLst/>
          </a:prstGeom>
        </p:spPr>
      </p:pic>
      <p:pic>
        <p:nvPicPr>
          <p:cNvPr id="23" name="Content Placeholder 5" descr="paper.pdf"/>
          <p:cNvPicPr>
            <a:picLocks noChangeAspect="1"/>
          </p:cNvPicPr>
          <p:nvPr/>
        </p:nvPicPr>
        <p:blipFill rotWithShape="1">
          <a:blip r:embed="rId2">
            <a:extLst>
              <a:ext uri="{28A0092B-C50C-407E-A947-70E740481C1C}">
                <a14:useLocalDpi xmlns:a14="http://schemas.microsoft.com/office/drawing/2010/main" val="0"/>
              </a:ext>
            </a:extLst>
          </a:blip>
          <a:srcRect l="68" r="747"/>
          <a:stretch/>
        </p:blipFill>
        <p:spPr>
          <a:xfrm>
            <a:off x="5416589" y="4736001"/>
            <a:ext cx="663223" cy="927560"/>
          </a:xfrm>
          <a:prstGeom prst="rect">
            <a:avLst/>
          </a:prstGeom>
        </p:spPr>
      </p:pic>
      <p:pic>
        <p:nvPicPr>
          <p:cNvPr id="24" name="Picture 23" descr="PDF Log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66734" y="5978983"/>
            <a:ext cx="534423" cy="534423"/>
          </a:xfrm>
          <a:prstGeom prst="rect">
            <a:avLst/>
          </a:prstGeom>
        </p:spPr>
      </p:pic>
      <p:pic>
        <p:nvPicPr>
          <p:cNvPr id="25" name="Picture 24" descr="Matlab Logo.gi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01052" y="5978983"/>
            <a:ext cx="558843" cy="488227"/>
          </a:xfrm>
          <a:prstGeom prst="rect">
            <a:avLst/>
          </a:prstGeom>
        </p:spPr>
      </p:pic>
      <p:pic>
        <p:nvPicPr>
          <p:cNvPr id="26" name="Picture 25" descr="WinZip Logo.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59792" y="5982361"/>
            <a:ext cx="531045" cy="531045"/>
          </a:xfrm>
          <a:prstGeom prst="rect">
            <a:avLst/>
          </a:prstGeom>
        </p:spPr>
      </p:pic>
      <p:sp>
        <p:nvSpPr>
          <p:cNvPr id="27" name="TextBox 26"/>
          <p:cNvSpPr txBox="1"/>
          <p:nvPr/>
        </p:nvSpPr>
        <p:spPr>
          <a:xfrm>
            <a:off x="7406533" y="4732623"/>
            <a:ext cx="1507280" cy="1631216"/>
          </a:xfrm>
          <a:prstGeom prst="rect">
            <a:avLst/>
          </a:prstGeom>
          <a:noFill/>
        </p:spPr>
        <p:txBody>
          <a:bodyPr wrap="square" rtlCol="0">
            <a:spAutoFit/>
          </a:bodyPr>
          <a:lstStyle/>
          <a:p>
            <a:r>
              <a:rPr lang="en-US" sz="2000" dirty="0" smtClean="0"/>
              <a:t>Papers</a:t>
            </a:r>
            <a:br>
              <a:rPr lang="en-US" sz="2000" dirty="0" smtClean="0"/>
            </a:br>
            <a:endParaRPr lang="en-US" sz="2000" dirty="0" smtClean="0"/>
          </a:p>
          <a:p>
            <a:pPr marL="285750" indent="-285750">
              <a:buFont typeface="Arial"/>
              <a:buChar char="•"/>
            </a:pPr>
            <a:r>
              <a:rPr lang="en-US" sz="1500" dirty="0" smtClean="0"/>
              <a:t>PDF</a:t>
            </a:r>
          </a:p>
          <a:p>
            <a:pPr marL="285750" indent="-285750">
              <a:buFont typeface="Arial"/>
              <a:buChar char="•"/>
            </a:pPr>
            <a:r>
              <a:rPr lang="en-US" sz="1500" dirty="0" smtClean="0"/>
              <a:t>Code</a:t>
            </a:r>
          </a:p>
          <a:p>
            <a:pPr marL="285750" indent="-285750">
              <a:buFont typeface="Arial"/>
              <a:buChar char="•"/>
            </a:pPr>
            <a:r>
              <a:rPr lang="en-US" sz="1500" dirty="0" smtClean="0"/>
              <a:t>Data</a:t>
            </a:r>
          </a:p>
          <a:p>
            <a:pPr marL="285750" indent="-285750">
              <a:buFont typeface="Arial"/>
              <a:buChar char="•"/>
            </a:pPr>
            <a:r>
              <a:rPr lang="en-US" sz="1500" dirty="0" smtClean="0"/>
              <a:t>Demo</a:t>
            </a:r>
          </a:p>
        </p:txBody>
      </p:sp>
      <p:cxnSp>
        <p:nvCxnSpPr>
          <p:cNvPr id="29" name="Straight Connector 28"/>
          <p:cNvCxnSpPr>
            <a:stCxn id="6" idx="2"/>
            <a:endCxn id="9" idx="0"/>
          </p:cNvCxnSpPr>
          <p:nvPr/>
        </p:nvCxnSpPr>
        <p:spPr>
          <a:xfrm flipH="1">
            <a:off x="597794" y="5660183"/>
            <a:ext cx="346213" cy="315422"/>
          </a:xfrm>
          <a:prstGeom prst="line">
            <a:avLst/>
          </a:prstGeom>
          <a:ln>
            <a:solidFill>
              <a:schemeClr val="bg1">
                <a:lumMod val="65000"/>
              </a:schemeClr>
            </a:solidFill>
          </a:ln>
        </p:spPr>
        <p:style>
          <a:lnRef idx="2">
            <a:schemeClr val="accent1"/>
          </a:lnRef>
          <a:fillRef idx="0">
            <a:schemeClr val="accent1"/>
          </a:fillRef>
          <a:effectRef idx="1">
            <a:schemeClr val="accent1"/>
          </a:effectRef>
          <a:fontRef idx="minor">
            <a:schemeClr val="tx1"/>
          </a:fontRef>
        </p:style>
      </p:cxnSp>
      <p:cxnSp>
        <p:nvCxnSpPr>
          <p:cNvPr id="31" name="Straight Connector 30"/>
          <p:cNvCxnSpPr>
            <a:stCxn id="6" idx="2"/>
            <a:endCxn id="12" idx="0"/>
          </p:cNvCxnSpPr>
          <p:nvPr/>
        </p:nvCxnSpPr>
        <p:spPr>
          <a:xfrm>
            <a:off x="944007" y="5660183"/>
            <a:ext cx="300315" cy="315422"/>
          </a:xfrm>
          <a:prstGeom prst="line">
            <a:avLst/>
          </a:prstGeom>
          <a:ln>
            <a:solidFill>
              <a:schemeClr val="bg1">
                <a:lumMod val="65000"/>
              </a:schemeClr>
            </a:solidFill>
          </a:ln>
        </p:spPr>
        <p:style>
          <a:lnRef idx="2">
            <a:schemeClr val="accent1"/>
          </a:lnRef>
          <a:fillRef idx="0">
            <a:schemeClr val="accent1"/>
          </a:fillRef>
          <a:effectRef idx="1">
            <a:schemeClr val="accent1"/>
          </a:effectRef>
          <a:fontRef idx="minor">
            <a:schemeClr val="tx1"/>
          </a:fontRef>
        </p:style>
      </p:cxnSp>
      <p:cxnSp>
        <p:nvCxnSpPr>
          <p:cNvPr id="35" name="Straight Connector 34"/>
          <p:cNvCxnSpPr>
            <a:stCxn id="8" idx="2"/>
            <a:endCxn id="17" idx="0"/>
          </p:cNvCxnSpPr>
          <p:nvPr/>
        </p:nvCxnSpPr>
        <p:spPr>
          <a:xfrm flipH="1">
            <a:off x="2273595" y="5663561"/>
            <a:ext cx="1111112" cy="312044"/>
          </a:xfrm>
          <a:prstGeom prst="line">
            <a:avLst/>
          </a:prstGeom>
          <a:ln>
            <a:solidFill>
              <a:schemeClr val="bg1">
                <a:lumMod val="65000"/>
              </a:schemeClr>
            </a:solidFill>
          </a:ln>
        </p:spPr>
        <p:style>
          <a:lnRef idx="2">
            <a:schemeClr val="accent1"/>
          </a:lnRef>
          <a:fillRef idx="0">
            <a:schemeClr val="accent1"/>
          </a:fillRef>
          <a:effectRef idx="1">
            <a:schemeClr val="accent1"/>
          </a:effectRef>
          <a:fontRef idx="minor">
            <a:schemeClr val="tx1"/>
          </a:fontRef>
        </p:style>
      </p:cxnSp>
      <p:cxnSp>
        <p:nvCxnSpPr>
          <p:cNvPr id="37" name="Straight Connector 36"/>
          <p:cNvCxnSpPr>
            <a:stCxn id="8" idx="2"/>
            <a:endCxn id="18" idx="0"/>
          </p:cNvCxnSpPr>
          <p:nvPr/>
        </p:nvCxnSpPr>
        <p:spPr>
          <a:xfrm flipH="1">
            <a:off x="2920123" y="5663561"/>
            <a:ext cx="464584" cy="312044"/>
          </a:xfrm>
          <a:prstGeom prst="line">
            <a:avLst/>
          </a:prstGeom>
          <a:ln>
            <a:solidFill>
              <a:schemeClr val="bg1">
                <a:lumMod val="65000"/>
              </a:schemeClr>
            </a:solidFill>
          </a:ln>
        </p:spPr>
        <p:style>
          <a:lnRef idx="2">
            <a:schemeClr val="accent1"/>
          </a:lnRef>
          <a:fillRef idx="0">
            <a:schemeClr val="accent1"/>
          </a:fillRef>
          <a:effectRef idx="1">
            <a:schemeClr val="accent1"/>
          </a:effectRef>
          <a:fontRef idx="minor">
            <a:schemeClr val="tx1"/>
          </a:fontRef>
        </p:style>
      </p:cxnSp>
      <p:cxnSp>
        <p:nvCxnSpPr>
          <p:cNvPr id="39" name="Straight Connector 38"/>
          <p:cNvCxnSpPr>
            <a:stCxn id="8" idx="2"/>
            <a:endCxn id="19" idx="0"/>
          </p:cNvCxnSpPr>
          <p:nvPr/>
        </p:nvCxnSpPr>
        <p:spPr>
          <a:xfrm>
            <a:off x="3384707" y="5663561"/>
            <a:ext cx="180257" cy="315421"/>
          </a:xfrm>
          <a:prstGeom prst="line">
            <a:avLst/>
          </a:prstGeom>
          <a:ln>
            <a:solidFill>
              <a:schemeClr val="bg1">
                <a:lumMod val="65000"/>
              </a:schemeClr>
            </a:solidFill>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a:stCxn id="8" idx="2"/>
            <a:endCxn id="22" idx="0"/>
          </p:cNvCxnSpPr>
          <p:nvPr/>
        </p:nvCxnSpPr>
        <p:spPr>
          <a:xfrm>
            <a:off x="3384707" y="5663561"/>
            <a:ext cx="821163" cy="269691"/>
          </a:xfrm>
          <a:prstGeom prst="line">
            <a:avLst/>
          </a:prstGeom>
          <a:ln>
            <a:solidFill>
              <a:schemeClr val="bg1">
                <a:lumMod val="65000"/>
              </a:schemeClr>
            </a:solidFill>
          </a:ln>
        </p:spPr>
        <p:style>
          <a:lnRef idx="2">
            <a:schemeClr val="accent1"/>
          </a:lnRef>
          <a:fillRef idx="0">
            <a:schemeClr val="accent1"/>
          </a:fillRef>
          <a:effectRef idx="1">
            <a:schemeClr val="accent1"/>
          </a:effectRef>
          <a:fontRef idx="minor">
            <a:schemeClr val="tx1"/>
          </a:fontRef>
        </p:style>
      </p:cxnSp>
      <p:cxnSp>
        <p:nvCxnSpPr>
          <p:cNvPr id="43" name="Straight Connector 42"/>
          <p:cNvCxnSpPr>
            <a:stCxn id="23" idx="2"/>
            <a:endCxn id="24" idx="0"/>
          </p:cNvCxnSpPr>
          <p:nvPr/>
        </p:nvCxnSpPr>
        <p:spPr>
          <a:xfrm flipH="1">
            <a:off x="5133946" y="5663561"/>
            <a:ext cx="614255" cy="315422"/>
          </a:xfrm>
          <a:prstGeom prst="line">
            <a:avLst/>
          </a:prstGeom>
          <a:ln>
            <a:solidFill>
              <a:schemeClr val="bg1">
                <a:lumMod val="65000"/>
              </a:schemeClr>
            </a:solidFill>
          </a:ln>
        </p:spPr>
        <p:style>
          <a:lnRef idx="2">
            <a:schemeClr val="accent1"/>
          </a:lnRef>
          <a:fillRef idx="0">
            <a:schemeClr val="accent1"/>
          </a:fillRef>
          <a:effectRef idx="1">
            <a:schemeClr val="accent1"/>
          </a:effectRef>
          <a:fontRef idx="minor">
            <a:schemeClr val="tx1"/>
          </a:fontRef>
        </p:style>
      </p:cxnSp>
      <p:cxnSp>
        <p:nvCxnSpPr>
          <p:cNvPr id="45" name="Straight Connector 44"/>
          <p:cNvCxnSpPr>
            <a:stCxn id="23" idx="2"/>
            <a:endCxn id="25" idx="0"/>
          </p:cNvCxnSpPr>
          <p:nvPr/>
        </p:nvCxnSpPr>
        <p:spPr>
          <a:xfrm>
            <a:off x="5748201" y="5663561"/>
            <a:ext cx="32273" cy="315422"/>
          </a:xfrm>
          <a:prstGeom prst="line">
            <a:avLst/>
          </a:prstGeom>
          <a:ln>
            <a:solidFill>
              <a:schemeClr val="bg1">
                <a:lumMod val="65000"/>
              </a:schemeClr>
            </a:solidFill>
          </a:ln>
        </p:spPr>
        <p:style>
          <a:lnRef idx="2">
            <a:schemeClr val="accent1"/>
          </a:lnRef>
          <a:fillRef idx="0">
            <a:schemeClr val="accent1"/>
          </a:fillRef>
          <a:effectRef idx="1">
            <a:schemeClr val="accent1"/>
          </a:effectRef>
          <a:fontRef idx="minor">
            <a:schemeClr val="tx1"/>
          </a:fontRef>
        </p:style>
      </p:cxnSp>
      <p:cxnSp>
        <p:nvCxnSpPr>
          <p:cNvPr id="47" name="Straight Connector 46"/>
          <p:cNvCxnSpPr>
            <a:stCxn id="23" idx="2"/>
          </p:cNvCxnSpPr>
          <p:nvPr/>
        </p:nvCxnSpPr>
        <p:spPr>
          <a:xfrm>
            <a:off x="5748201" y="5663561"/>
            <a:ext cx="530940" cy="269691"/>
          </a:xfrm>
          <a:prstGeom prst="line">
            <a:avLst/>
          </a:prstGeom>
          <a:ln>
            <a:solidFill>
              <a:schemeClr val="bg1">
                <a:lumMod val="65000"/>
              </a:schemeClr>
            </a:solidFill>
          </a:ln>
        </p:spPr>
        <p:style>
          <a:lnRef idx="2">
            <a:schemeClr val="accent1"/>
          </a:lnRef>
          <a:fillRef idx="0">
            <a:schemeClr val="accent1"/>
          </a:fillRef>
          <a:effectRef idx="1">
            <a:schemeClr val="accent1"/>
          </a:effectRef>
          <a:fontRef idx="minor">
            <a:schemeClr val="tx1"/>
          </a:fontRef>
        </p:style>
      </p:cxnSp>
      <p:pic>
        <p:nvPicPr>
          <p:cNvPr id="48" name="Picture 47" descr="LCAV Logo.gi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053095" y="2168876"/>
            <a:ext cx="908136" cy="649317"/>
          </a:xfrm>
          <a:prstGeom prst="rect">
            <a:avLst/>
          </a:prstGeom>
        </p:spPr>
      </p:pic>
      <p:pic>
        <p:nvPicPr>
          <p:cNvPr id="49" name="Picture 48" descr="Tomo Logo.jp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727947" y="3404012"/>
            <a:ext cx="1091295" cy="897191"/>
          </a:xfrm>
          <a:prstGeom prst="rect">
            <a:avLst/>
          </a:prstGeom>
        </p:spPr>
      </p:pic>
      <p:pic>
        <p:nvPicPr>
          <p:cNvPr id="50" name="Picture 49" descr="Sensor Logo.jp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959163" y="3450376"/>
            <a:ext cx="1275618" cy="850827"/>
          </a:xfrm>
          <a:prstGeom prst="rect">
            <a:avLst/>
          </a:prstGeom>
        </p:spPr>
      </p:pic>
      <p:cxnSp>
        <p:nvCxnSpPr>
          <p:cNvPr id="52" name="Straight Connector 51"/>
          <p:cNvCxnSpPr>
            <a:stCxn id="6" idx="0"/>
            <a:endCxn id="49" idx="2"/>
          </p:cNvCxnSpPr>
          <p:nvPr/>
        </p:nvCxnSpPr>
        <p:spPr>
          <a:xfrm flipV="1">
            <a:off x="944007" y="4301203"/>
            <a:ext cx="1329588" cy="431420"/>
          </a:xfrm>
          <a:prstGeom prst="line">
            <a:avLst/>
          </a:prstGeom>
          <a:ln>
            <a:solidFill>
              <a:schemeClr val="bg1">
                <a:lumMod val="65000"/>
              </a:schemeClr>
            </a:solidFill>
          </a:ln>
        </p:spPr>
        <p:style>
          <a:lnRef idx="2">
            <a:schemeClr val="accent1"/>
          </a:lnRef>
          <a:fillRef idx="0">
            <a:schemeClr val="accent1"/>
          </a:fillRef>
          <a:effectRef idx="1">
            <a:schemeClr val="accent1"/>
          </a:effectRef>
          <a:fontRef idx="minor">
            <a:schemeClr val="tx1"/>
          </a:fontRef>
        </p:style>
      </p:cxnSp>
      <p:cxnSp>
        <p:nvCxnSpPr>
          <p:cNvPr id="54" name="Straight Connector 53"/>
          <p:cNvCxnSpPr>
            <a:stCxn id="49" idx="2"/>
            <a:endCxn id="8" idx="0"/>
          </p:cNvCxnSpPr>
          <p:nvPr/>
        </p:nvCxnSpPr>
        <p:spPr>
          <a:xfrm>
            <a:off x="2273595" y="4301203"/>
            <a:ext cx="1111112" cy="434798"/>
          </a:xfrm>
          <a:prstGeom prst="line">
            <a:avLst/>
          </a:prstGeom>
          <a:ln>
            <a:solidFill>
              <a:schemeClr val="bg1">
                <a:lumMod val="65000"/>
              </a:schemeClr>
            </a:solidFill>
          </a:ln>
        </p:spPr>
        <p:style>
          <a:lnRef idx="2">
            <a:schemeClr val="accent1"/>
          </a:lnRef>
          <a:fillRef idx="0">
            <a:schemeClr val="accent1"/>
          </a:fillRef>
          <a:effectRef idx="1">
            <a:schemeClr val="accent1"/>
          </a:effectRef>
          <a:fontRef idx="minor">
            <a:schemeClr val="tx1"/>
          </a:fontRef>
        </p:style>
      </p:cxnSp>
      <p:cxnSp>
        <p:nvCxnSpPr>
          <p:cNvPr id="56" name="Straight Connector 55"/>
          <p:cNvCxnSpPr>
            <a:stCxn id="8" idx="0"/>
            <a:endCxn id="50" idx="2"/>
          </p:cNvCxnSpPr>
          <p:nvPr/>
        </p:nvCxnSpPr>
        <p:spPr>
          <a:xfrm flipV="1">
            <a:off x="3384707" y="4301203"/>
            <a:ext cx="1212265" cy="434798"/>
          </a:xfrm>
          <a:prstGeom prst="line">
            <a:avLst/>
          </a:prstGeom>
          <a:ln>
            <a:solidFill>
              <a:schemeClr val="bg1">
                <a:lumMod val="65000"/>
              </a:schemeClr>
            </a:solidFill>
          </a:ln>
        </p:spPr>
        <p:style>
          <a:lnRef idx="2">
            <a:schemeClr val="accent1"/>
          </a:lnRef>
          <a:fillRef idx="0">
            <a:schemeClr val="accent1"/>
          </a:fillRef>
          <a:effectRef idx="1">
            <a:schemeClr val="accent1"/>
          </a:effectRef>
          <a:fontRef idx="minor">
            <a:schemeClr val="tx1"/>
          </a:fontRef>
        </p:style>
      </p:cxnSp>
      <p:cxnSp>
        <p:nvCxnSpPr>
          <p:cNvPr id="58" name="Straight Connector 57"/>
          <p:cNvCxnSpPr>
            <a:stCxn id="50" idx="2"/>
            <a:endCxn id="23" idx="0"/>
          </p:cNvCxnSpPr>
          <p:nvPr/>
        </p:nvCxnSpPr>
        <p:spPr>
          <a:xfrm>
            <a:off x="4596972" y="4301203"/>
            <a:ext cx="1151229" cy="434798"/>
          </a:xfrm>
          <a:prstGeom prst="line">
            <a:avLst/>
          </a:prstGeom>
          <a:ln>
            <a:solidFill>
              <a:schemeClr val="bg1">
                <a:lumMod val="65000"/>
              </a:schemeClr>
            </a:solidFill>
          </a:ln>
        </p:spPr>
        <p:style>
          <a:lnRef idx="2">
            <a:schemeClr val="accent1"/>
          </a:lnRef>
          <a:fillRef idx="0">
            <a:schemeClr val="accent1"/>
          </a:fillRef>
          <a:effectRef idx="1">
            <a:schemeClr val="accent1"/>
          </a:effectRef>
          <a:fontRef idx="minor">
            <a:schemeClr val="tx1"/>
          </a:fontRef>
        </p:style>
      </p:cxnSp>
      <p:sp>
        <p:nvSpPr>
          <p:cNvPr id="59" name="Rectangle 58"/>
          <p:cNvSpPr/>
          <p:nvPr/>
        </p:nvSpPr>
        <p:spPr>
          <a:xfrm>
            <a:off x="7406533" y="3613666"/>
            <a:ext cx="1151728" cy="400110"/>
          </a:xfrm>
          <a:prstGeom prst="rect">
            <a:avLst/>
          </a:prstGeom>
        </p:spPr>
        <p:txBody>
          <a:bodyPr wrap="none">
            <a:spAutoFit/>
          </a:bodyPr>
          <a:lstStyle/>
          <a:p>
            <a:r>
              <a:rPr lang="en-US" sz="2000" dirty="0" smtClean="0"/>
              <a:t>Projects</a:t>
            </a:r>
            <a:endParaRPr lang="en-US" sz="2000" dirty="0"/>
          </a:p>
        </p:txBody>
      </p:sp>
      <p:cxnSp>
        <p:nvCxnSpPr>
          <p:cNvPr id="61" name="Straight Connector 60"/>
          <p:cNvCxnSpPr>
            <a:stCxn id="49" idx="0"/>
            <a:endCxn id="48" idx="2"/>
          </p:cNvCxnSpPr>
          <p:nvPr/>
        </p:nvCxnSpPr>
        <p:spPr>
          <a:xfrm flipV="1">
            <a:off x="2273595" y="2818193"/>
            <a:ext cx="1233568" cy="585819"/>
          </a:xfrm>
          <a:prstGeom prst="line">
            <a:avLst/>
          </a:prstGeom>
          <a:ln>
            <a:solidFill>
              <a:schemeClr val="bg1">
                <a:lumMod val="65000"/>
              </a:schemeClr>
            </a:solidFill>
          </a:ln>
        </p:spPr>
        <p:style>
          <a:lnRef idx="2">
            <a:schemeClr val="accent1"/>
          </a:lnRef>
          <a:fillRef idx="0">
            <a:schemeClr val="accent1"/>
          </a:fillRef>
          <a:effectRef idx="1">
            <a:schemeClr val="accent1"/>
          </a:effectRef>
          <a:fontRef idx="minor">
            <a:schemeClr val="tx1"/>
          </a:fontRef>
        </p:style>
      </p:cxnSp>
      <p:cxnSp>
        <p:nvCxnSpPr>
          <p:cNvPr id="63" name="Straight Connector 62"/>
          <p:cNvCxnSpPr>
            <a:stCxn id="48" idx="2"/>
            <a:endCxn id="50" idx="0"/>
          </p:cNvCxnSpPr>
          <p:nvPr/>
        </p:nvCxnSpPr>
        <p:spPr>
          <a:xfrm>
            <a:off x="3507163" y="2818193"/>
            <a:ext cx="1089809" cy="632183"/>
          </a:xfrm>
          <a:prstGeom prst="line">
            <a:avLst/>
          </a:prstGeom>
          <a:ln>
            <a:solidFill>
              <a:schemeClr val="bg1">
                <a:lumMod val="65000"/>
              </a:schemeClr>
            </a:solidFill>
          </a:ln>
        </p:spPr>
        <p:style>
          <a:lnRef idx="2">
            <a:schemeClr val="accent1"/>
          </a:lnRef>
          <a:fillRef idx="0">
            <a:schemeClr val="accent1"/>
          </a:fillRef>
          <a:effectRef idx="1">
            <a:schemeClr val="accent1"/>
          </a:effectRef>
          <a:fontRef idx="minor">
            <a:schemeClr val="tx1"/>
          </a:fontRef>
        </p:style>
      </p:cxnSp>
      <p:sp>
        <p:nvSpPr>
          <p:cNvPr id="66" name="Rectangle 65"/>
          <p:cNvSpPr/>
          <p:nvPr/>
        </p:nvSpPr>
        <p:spPr>
          <a:xfrm>
            <a:off x="7558933" y="2418083"/>
            <a:ext cx="653294" cy="400110"/>
          </a:xfrm>
          <a:prstGeom prst="rect">
            <a:avLst/>
          </a:prstGeom>
        </p:spPr>
        <p:txBody>
          <a:bodyPr wrap="none">
            <a:spAutoFit/>
          </a:bodyPr>
          <a:lstStyle/>
          <a:p>
            <a:r>
              <a:rPr lang="en-US" sz="2000" dirty="0" smtClean="0"/>
              <a:t>Lab</a:t>
            </a:r>
            <a:endParaRPr lang="en-US" sz="2000" dirty="0"/>
          </a:p>
        </p:txBody>
      </p:sp>
    </p:spTree>
    <p:extLst>
      <p:ext uri="{BB962C8B-B14F-4D97-AF65-F5344CB8AC3E}">
        <p14:creationId xmlns:p14="http://schemas.microsoft.com/office/powerpoint/2010/main" val="230354108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a:t>
            </a:r>
            <a:endParaRPr lang="en-US" dirty="0"/>
          </a:p>
        </p:txBody>
      </p:sp>
    </p:spTree>
    <p:extLst>
      <p:ext uri="{BB962C8B-B14F-4D97-AF65-F5344CB8AC3E}">
        <p14:creationId xmlns:p14="http://schemas.microsoft.com/office/powerpoint/2010/main" val="15717989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Study 1: Effect of </a:t>
            </a:r>
            <a:r>
              <a:rPr lang="en-US" dirty="0"/>
              <a:t>S</a:t>
            </a:r>
            <a:r>
              <a:rPr lang="en-US" dirty="0" smtClean="0"/>
              <a:t>haring Data</a:t>
            </a:r>
            <a:endParaRPr lang="en-US" dirty="0"/>
          </a:p>
        </p:txBody>
      </p:sp>
      <p:sp>
        <p:nvSpPr>
          <p:cNvPr id="9" name="TextBox 8"/>
          <p:cNvSpPr txBox="1"/>
          <p:nvPr/>
        </p:nvSpPr>
        <p:spPr>
          <a:xfrm>
            <a:off x="1114424" y="6016976"/>
            <a:ext cx="7197020" cy="461665"/>
          </a:xfrm>
          <a:prstGeom prst="rect">
            <a:avLst/>
          </a:prstGeom>
          <a:noFill/>
        </p:spPr>
        <p:txBody>
          <a:bodyPr wrap="square" rtlCol="0">
            <a:spAutoFit/>
          </a:bodyPr>
          <a:lstStyle/>
          <a:p>
            <a:r>
              <a:rPr lang="en-US" sz="1200" dirty="0" err="1">
                <a:solidFill>
                  <a:schemeClr val="tx1">
                    <a:lumMod val="65000"/>
                    <a:lumOff val="35000"/>
                  </a:schemeClr>
                </a:solidFill>
              </a:rPr>
              <a:t>Piwowar</a:t>
            </a:r>
            <a:r>
              <a:rPr lang="en-US" sz="1200" dirty="0">
                <a:solidFill>
                  <a:schemeClr val="tx1">
                    <a:lumMod val="65000"/>
                    <a:lumOff val="35000"/>
                  </a:schemeClr>
                </a:solidFill>
              </a:rPr>
              <a:t>, H. a et al. Sharing detailed research data is associated with increased citation rate. </a:t>
            </a:r>
            <a:r>
              <a:rPr lang="en-US" sz="1200" dirty="0" err="1">
                <a:solidFill>
                  <a:schemeClr val="tx1">
                    <a:lumMod val="65000"/>
                    <a:lumOff val="35000"/>
                  </a:schemeClr>
                </a:solidFill>
              </a:rPr>
              <a:t>PloS</a:t>
            </a:r>
            <a:r>
              <a:rPr lang="en-US" sz="1200" dirty="0">
                <a:solidFill>
                  <a:schemeClr val="tx1">
                    <a:lumMod val="65000"/>
                    <a:lumOff val="35000"/>
                  </a:schemeClr>
                </a:solidFill>
              </a:rPr>
              <a:t> one. 2, (2007), 308.</a:t>
            </a:r>
            <a:endParaRPr lang="en-US" sz="1200" i="1" dirty="0">
              <a:solidFill>
                <a:schemeClr val="tx1">
                  <a:lumMod val="65000"/>
                  <a:lumOff val="35000"/>
                </a:schemeClr>
              </a:solidFill>
            </a:endParaRPr>
          </a:p>
        </p:txBody>
      </p:sp>
      <p:sp>
        <p:nvSpPr>
          <p:cNvPr id="4" name="Content Placeholder 3"/>
          <p:cNvSpPr>
            <a:spLocks noGrp="1"/>
          </p:cNvSpPr>
          <p:nvPr>
            <p:ph idx="1"/>
          </p:nvPr>
        </p:nvSpPr>
        <p:spPr>
          <a:xfrm>
            <a:off x="1114424" y="3358445"/>
            <a:ext cx="7197020" cy="1241778"/>
          </a:xfrm>
        </p:spPr>
        <p:txBody>
          <a:bodyPr>
            <a:noAutofit/>
          </a:bodyPr>
          <a:lstStyle/>
          <a:p>
            <a:pPr marL="0" indent="0">
              <a:buNone/>
            </a:pPr>
            <a:r>
              <a:rPr lang="en-US" sz="3000" dirty="0"/>
              <a:t>Papers with shared data were cited about 70% more frequently.</a:t>
            </a:r>
          </a:p>
        </p:txBody>
      </p:sp>
      <p:sp>
        <p:nvSpPr>
          <p:cNvPr id="5" name="Rectangle 4"/>
          <p:cNvSpPr/>
          <p:nvPr/>
        </p:nvSpPr>
        <p:spPr>
          <a:xfrm>
            <a:off x="1114423" y="2699393"/>
            <a:ext cx="6830133" cy="369332"/>
          </a:xfrm>
          <a:prstGeom prst="rect">
            <a:avLst/>
          </a:prstGeom>
        </p:spPr>
        <p:txBody>
          <a:bodyPr wrap="square">
            <a:spAutoFit/>
          </a:bodyPr>
          <a:lstStyle/>
          <a:p>
            <a:r>
              <a:rPr lang="en-US" dirty="0"/>
              <a:t>In a </a:t>
            </a:r>
            <a:r>
              <a:rPr lang="en-US" dirty="0" smtClean="0"/>
              <a:t>study in 2007 on microarray DNA research publications,</a:t>
            </a:r>
            <a:endParaRPr lang="en-US" dirty="0"/>
          </a:p>
        </p:txBody>
      </p:sp>
      <p:sp>
        <p:nvSpPr>
          <p:cNvPr id="6" name="Rectangle 5"/>
          <p:cNvSpPr/>
          <p:nvPr/>
        </p:nvSpPr>
        <p:spPr>
          <a:xfrm>
            <a:off x="1266824" y="4600223"/>
            <a:ext cx="3276954" cy="369332"/>
          </a:xfrm>
          <a:prstGeom prst="rect">
            <a:avLst/>
          </a:prstGeom>
        </p:spPr>
        <p:txBody>
          <a:bodyPr wrap="square">
            <a:spAutoFit/>
          </a:bodyPr>
          <a:lstStyle/>
          <a:p>
            <a:pPr marL="285750" indent="-285750">
              <a:buFont typeface="Arial"/>
              <a:buChar char="•"/>
            </a:pPr>
            <a:r>
              <a:rPr lang="en-US" dirty="0"/>
              <a:t>85 papers were studies</a:t>
            </a:r>
          </a:p>
        </p:txBody>
      </p:sp>
      <p:sp>
        <p:nvSpPr>
          <p:cNvPr id="7" name="Rectangle 6"/>
          <p:cNvSpPr/>
          <p:nvPr/>
        </p:nvSpPr>
        <p:spPr>
          <a:xfrm>
            <a:off x="5062712" y="4600223"/>
            <a:ext cx="2881844" cy="369332"/>
          </a:xfrm>
          <a:prstGeom prst="rect">
            <a:avLst/>
          </a:prstGeom>
        </p:spPr>
        <p:txBody>
          <a:bodyPr wrap="square">
            <a:spAutoFit/>
          </a:bodyPr>
          <a:lstStyle/>
          <a:p>
            <a:pPr marL="285750" indent="-285750">
              <a:buFont typeface="Arial"/>
              <a:buChar char="•"/>
            </a:pPr>
            <a:r>
              <a:rPr lang="en-US" dirty="0"/>
              <a:t>41 shared their data</a:t>
            </a:r>
          </a:p>
        </p:txBody>
      </p:sp>
      <p:sp>
        <p:nvSpPr>
          <p:cNvPr id="8" name="Rectangle 7"/>
          <p:cNvSpPr/>
          <p:nvPr/>
        </p:nvSpPr>
        <p:spPr>
          <a:xfrm>
            <a:off x="1266824" y="5398912"/>
            <a:ext cx="6892221" cy="430887"/>
          </a:xfrm>
          <a:prstGeom prst="rect">
            <a:avLst/>
          </a:prstGeom>
        </p:spPr>
        <p:txBody>
          <a:bodyPr wrap="square">
            <a:spAutoFit/>
          </a:bodyPr>
          <a:lstStyle/>
          <a:p>
            <a:pPr algn="ctr"/>
            <a:r>
              <a:rPr lang="en-US" sz="2200" b="1" dirty="0"/>
              <a:t>Those 41 took 85% of the aggregate citations</a:t>
            </a:r>
          </a:p>
        </p:txBody>
      </p:sp>
    </p:spTree>
    <p:extLst>
      <p:ext uri="{BB962C8B-B14F-4D97-AF65-F5344CB8AC3E}">
        <p14:creationId xmlns:p14="http://schemas.microsoft.com/office/powerpoint/2010/main" val="304059900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Further Reading</a:t>
            </a:r>
            <a:endParaRPr lang="en-US" dirty="0"/>
          </a:p>
        </p:txBody>
      </p:sp>
      <p:sp>
        <p:nvSpPr>
          <p:cNvPr id="3" name="Content Placeholder 2"/>
          <p:cNvSpPr>
            <a:spLocks noGrp="1"/>
          </p:cNvSpPr>
          <p:nvPr>
            <p:ph idx="1"/>
          </p:nvPr>
        </p:nvSpPr>
        <p:spPr>
          <a:xfrm>
            <a:off x="529322" y="2860228"/>
            <a:ext cx="7858620" cy="529331"/>
          </a:xfrm>
        </p:spPr>
        <p:txBody>
          <a:bodyPr>
            <a:normAutofit/>
          </a:bodyPr>
          <a:lstStyle/>
          <a:p>
            <a:r>
              <a:rPr lang="en-US" sz="1700" dirty="0"/>
              <a:t>http://</a:t>
            </a:r>
            <a:r>
              <a:rPr lang="en-US" sz="1700" dirty="0" err="1"/>
              <a:t>ropensci.github.io</a:t>
            </a:r>
            <a:r>
              <a:rPr lang="en-US" sz="1700" dirty="0"/>
              <a:t>/reproducibility-guide/sections/references/</a:t>
            </a:r>
          </a:p>
        </p:txBody>
      </p:sp>
      <p:sp>
        <p:nvSpPr>
          <p:cNvPr id="4" name="TextBox 3"/>
          <p:cNvSpPr txBox="1"/>
          <p:nvPr/>
        </p:nvSpPr>
        <p:spPr>
          <a:xfrm>
            <a:off x="529322" y="3609208"/>
            <a:ext cx="3153842" cy="369332"/>
          </a:xfrm>
          <a:prstGeom prst="rect">
            <a:avLst/>
          </a:prstGeom>
          <a:noFill/>
        </p:spPr>
        <p:txBody>
          <a:bodyPr wrap="square" rtlCol="0">
            <a:spAutoFit/>
          </a:bodyPr>
          <a:lstStyle/>
          <a:p>
            <a:r>
              <a:rPr lang="en-US" dirty="0" smtClean="0">
                <a:hlinkClick r:id="rId2"/>
              </a:rPr>
              <a:t>Open Access Tutorial</a:t>
            </a:r>
            <a:endParaRPr lang="en-US" dirty="0"/>
          </a:p>
        </p:txBody>
      </p:sp>
      <p:pic>
        <p:nvPicPr>
          <p:cNvPr id="6" name="Picture 5" descr="advancement of science.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2837" y="4137988"/>
            <a:ext cx="3370327" cy="2410066"/>
          </a:xfrm>
          <a:prstGeom prst="rect">
            <a:avLst/>
          </a:prstGeom>
        </p:spPr>
      </p:pic>
      <p:sp>
        <p:nvSpPr>
          <p:cNvPr id="7" name="TextBox 6">
            <a:hlinkClick r:id="rId4"/>
          </p:cNvPr>
          <p:cNvSpPr txBox="1"/>
          <p:nvPr/>
        </p:nvSpPr>
        <p:spPr>
          <a:xfrm>
            <a:off x="4175914" y="3609208"/>
            <a:ext cx="3153842" cy="369332"/>
          </a:xfrm>
          <a:prstGeom prst="rect">
            <a:avLst/>
          </a:prstGeom>
          <a:noFill/>
        </p:spPr>
        <p:txBody>
          <a:bodyPr wrap="square" rtlCol="0">
            <a:spAutoFit/>
          </a:bodyPr>
          <a:lstStyle/>
          <a:p>
            <a:r>
              <a:rPr lang="en-US" dirty="0" smtClean="0">
                <a:hlinkClick r:id="rId4"/>
              </a:rPr>
              <a:t>Coursera Course</a:t>
            </a:r>
            <a:endParaRPr lang="en-US" dirty="0"/>
          </a:p>
        </p:txBody>
      </p:sp>
      <p:pic>
        <p:nvPicPr>
          <p:cNvPr id="8" name="Picture 7" descr="Coursera.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75914" y="4321428"/>
            <a:ext cx="4737899" cy="1874387"/>
          </a:xfrm>
          <a:prstGeom prst="rect">
            <a:avLst/>
          </a:prstGeom>
        </p:spPr>
      </p:pic>
    </p:spTree>
    <p:extLst>
      <p:ext uri="{BB962C8B-B14F-4D97-AF65-F5344CB8AC3E}">
        <p14:creationId xmlns:p14="http://schemas.microsoft.com/office/powerpoint/2010/main" val="40457251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Reproducible </a:t>
            </a:r>
            <a:r>
              <a:rPr lang="en-US" dirty="0" smtClean="0"/>
              <a:t>research</a:t>
            </a:r>
            <a:endParaRPr lang="en-US" dirty="0"/>
          </a:p>
        </p:txBody>
      </p:sp>
      <p:sp>
        <p:nvSpPr>
          <p:cNvPr id="3" name="Content Placeholder 2"/>
          <p:cNvSpPr>
            <a:spLocks noGrp="1"/>
          </p:cNvSpPr>
          <p:nvPr>
            <p:ph idx="1"/>
          </p:nvPr>
        </p:nvSpPr>
        <p:spPr/>
        <p:txBody>
          <a:bodyPr/>
          <a:lstStyle/>
          <a:p>
            <a:r>
              <a:rPr lang="en-US" dirty="0" smtClean="0"/>
              <a:t>“The </a:t>
            </a:r>
            <a:r>
              <a:rPr lang="en-US" dirty="0"/>
              <a:t>term reproducible research refers to the idea that the ultimate product of academic research is the paper along with the full computational environment used to produce the results in the paper such as the code, data, etc. that can be used to reproduce the results and create new work based on the </a:t>
            </a:r>
            <a:r>
              <a:rPr lang="en-US" dirty="0" smtClean="0"/>
              <a:t>research”.</a:t>
            </a:r>
            <a:br>
              <a:rPr lang="en-US" dirty="0" smtClean="0"/>
            </a:br>
            <a:r>
              <a:rPr lang="en-US" dirty="0" smtClean="0"/>
              <a:t>[</a:t>
            </a:r>
            <a:r>
              <a:rPr lang="en-US" dirty="0" err="1" smtClean="0"/>
              <a:t>wikipedia</a:t>
            </a:r>
            <a:r>
              <a:rPr lang="en-US" dirty="0" smtClean="0"/>
              <a:t>]</a:t>
            </a:r>
            <a:endParaRPr lang="en-US" dirty="0"/>
          </a:p>
        </p:txBody>
      </p:sp>
    </p:spTree>
    <p:extLst>
      <p:ext uri="{BB962C8B-B14F-4D97-AF65-F5344CB8AC3E}">
        <p14:creationId xmlns:p14="http://schemas.microsoft.com/office/powerpoint/2010/main" val="37593559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Verifiability</a:t>
            </a:r>
            <a:endParaRPr lang="en-US" dirty="0"/>
          </a:p>
        </p:txBody>
      </p:sp>
      <p:pic>
        <p:nvPicPr>
          <p:cNvPr id="6" name="Content Placeholder 5"/>
          <p:cNvPicPr>
            <a:picLocks noGrp="1" noChangeAspect="1"/>
          </p:cNvPicPr>
          <p:nvPr>
            <p:ph idx="1"/>
          </p:nvPr>
        </p:nvPicPr>
        <p:blipFill>
          <a:blip r:embed="rId2"/>
          <a:srcRect t="6523" b="6523"/>
          <a:stretch>
            <a:fillRect/>
          </a:stretch>
        </p:blipFill>
        <p:spPr>
          <a:xfrm>
            <a:off x="1114425" y="2300111"/>
            <a:ext cx="7610475" cy="3725863"/>
          </a:xfrm>
        </p:spPr>
      </p:pic>
      <p:sp>
        <p:nvSpPr>
          <p:cNvPr id="7" name="TextBox 6"/>
          <p:cNvSpPr txBox="1"/>
          <p:nvPr/>
        </p:nvSpPr>
        <p:spPr>
          <a:xfrm>
            <a:off x="1114425" y="6223000"/>
            <a:ext cx="4656667" cy="369332"/>
          </a:xfrm>
          <a:prstGeom prst="rect">
            <a:avLst/>
          </a:prstGeom>
          <a:noFill/>
        </p:spPr>
        <p:txBody>
          <a:bodyPr wrap="square" rtlCol="0">
            <a:spAutoFit/>
          </a:bodyPr>
          <a:lstStyle/>
          <a:p>
            <a:r>
              <a:rPr lang="en-US" dirty="0">
                <a:solidFill>
                  <a:schemeClr val="tx1">
                    <a:lumMod val="65000"/>
                    <a:lumOff val="35000"/>
                  </a:schemeClr>
                </a:solidFill>
                <a:hlinkClick r:id="rId3"/>
              </a:rPr>
              <a:t>i</a:t>
            </a:r>
            <a:r>
              <a:rPr lang="en-US" dirty="0" smtClean="0">
                <a:solidFill>
                  <a:schemeClr val="tx1">
                    <a:lumMod val="65000"/>
                    <a:lumOff val="35000"/>
                  </a:schemeClr>
                </a:solidFill>
                <a:hlinkClick r:id="rId3"/>
              </a:rPr>
              <a:t>mage from </a:t>
            </a:r>
            <a:r>
              <a:rPr lang="en-US" i="1" dirty="0" smtClean="0">
                <a:solidFill>
                  <a:schemeClr val="tx1">
                    <a:lumMod val="65000"/>
                    <a:lumOff val="35000"/>
                  </a:schemeClr>
                </a:solidFill>
                <a:hlinkClick r:id="rId3"/>
              </a:rPr>
              <a:t>economist</a:t>
            </a:r>
            <a:endParaRPr lang="en-US" dirty="0">
              <a:solidFill>
                <a:schemeClr val="tx1">
                  <a:lumMod val="65000"/>
                  <a:lumOff val="35000"/>
                </a:schemeClr>
              </a:solidFill>
            </a:endParaRPr>
          </a:p>
        </p:txBody>
      </p:sp>
    </p:spTree>
    <p:extLst>
      <p:ext uri="{BB962C8B-B14F-4D97-AF65-F5344CB8AC3E}">
        <p14:creationId xmlns:p14="http://schemas.microsoft.com/office/powerpoint/2010/main" val="9046347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Advancement of Science</a:t>
            </a:r>
            <a:endParaRPr lang="en-US" dirty="0"/>
          </a:p>
        </p:txBody>
      </p:sp>
      <p:sp>
        <p:nvSpPr>
          <p:cNvPr id="7" name="TextBox 6"/>
          <p:cNvSpPr txBox="1"/>
          <p:nvPr/>
        </p:nvSpPr>
        <p:spPr>
          <a:xfrm>
            <a:off x="1114425" y="6223000"/>
            <a:ext cx="4656667" cy="369332"/>
          </a:xfrm>
          <a:prstGeom prst="rect">
            <a:avLst/>
          </a:prstGeom>
          <a:noFill/>
        </p:spPr>
        <p:txBody>
          <a:bodyPr wrap="square" rtlCol="0">
            <a:spAutoFit/>
          </a:bodyPr>
          <a:lstStyle/>
          <a:p>
            <a:r>
              <a:rPr lang="en-US" dirty="0" smtClean="0">
                <a:solidFill>
                  <a:schemeClr val="tx1">
                    <a:lumMod val="65000"/>
                    <a:lumOff val="35000"/>
                  </a:schemeClr>
                </a:solidFill>
                <a:hlinkClick r:id="rId2"/>
              </a:rPr>
              <a:t>image from </a:t>
            </a:r>
            <a:r>
              <a:rPr lang="en-US" i="1" dirty="0" smtClean="0">
                <a:solidFill>
                  <a:schemeClr val="tx1">
                    <a:lumMod val="65000"/>
                    <a:lumOff val="35000"/>
                  </a:schemeClr>
                </a:solidFill>
                <a:hlinkClick r:id="rId2"/>
              </a:rPr>
              <a:t>PhD Comics</a:t>
            </a:r>
            <a:endParaRPr lang="en-US" i="1" dirty="0">
              <a:solidFill>
                <a:schemeClr val="tx1">
                  <a:lumMod val="65000"/>
                  <a:lumOff val="35000"/>
                </a:schemeClr>
              </a:solidFill>
            </a:endParaRPr>
          </a:p>
        </p:txBody>
      </p:sp>
      <p:pic>
        <p:nvPicPr>
          <p:cNvPr id="5" name="Content Placeholder 4" descr="advancement of science.jpg"/>
          <p:cNvPicPr>
            <a:picLocks noGrp="1" noChangeAspect="1"/>
          </p:cNvPicPr>
          <p:nvPr>
            <p:ph idx="1"/>
          </p:nvPr>
        </p:nvPicPr>
        <p:blipFill>
          <a:blip r:embed="rId3">
            <a:extLst>
              <a:ext uri="{28A0092B-C50C-407E-A947-70E740481C1C}">
                <a14:useLocalDpi xmlns:a14="http://schemas.microsoft.com/office/drawing/2010/main" val="0"/>
              </a:ext>
            </a:extLst>
          </a:blip>
          <a:srcRect l="-24128" r="-24128"/>
          <a:stretch>
            <a:fillRect/>
          </a:stretch>
        </p:blipFill>
        <p:spPr/>
      </p:pic>
    </p:spTree>
    <p:extLst>
      <p:ext uri="{BB962C8B-B14F-4D97-AF65-F5344CB8AC3E}">
        <p14:creationId xmlns:p14="http://schemas.microsoft.com/office/powerpoint/2010/main" val="2612624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Different Levels in Different Fields</a:t>
            </a:r>
            <a:endParaRPr lang="en-US" dirty="0"/>
          </a:p>
        </p:txBody>
      </p:sp>
      <p:pic>
        <p:nvPicPr>
          <p:cNvPr id="4" name="Content Placeholder 3" descr="Math - Reproducibility.jpg"/>
          <p:cNvPicPr>
            <a:picLocks noGrp="1" noChangeAspect="1"/>
          </p:cNvPicPr>
          <p:nvPr>
            <p:ph idx="1"/>
          </p:nvPr>
        </p:nvPicPr>
        <p:blipFill>
          <a:blip r:embed="rId2">
            <a:extLst>
              <a:ext uri="{28A0092B-C50C-407E-A947-70E740481C1C}">
                <a14:useLocalDpi xmlns:a14="http://schemas.microsoft.com/office/drawing/2010/main" val="0"/>
              </a:ext>
            </a:extLst>
          </a:blip>
          <a:srcRect l="-12850" r="-12850"/>
          <a:stretch>
            <a:fillRect/>
          </a:stretch>
        </p:blipFill>
        <p:spPr>
          <a:xfrm>
            <a:off x="254000" y="2595563"/>
            <a:ext cx="2709863" cy="2527300"/>
          </a:xfrm>
        </p:spPr>
      </p:pic>
      <p:sp>
        <p:nvSpPr>
          <p:cNvPr id="8" name="TextBox 7"/>
          <p:cNvSpPr txBox="1"/>
          <p:nvPr/>
        </p:nvSpPr>
        <p:spPr>
          <a:xfrm>
            <a:off x="662870" y="5390445"/>
            <a:ext cx="1919464" cy="338554"/>
          </a:xfrm>
          <a:prstGeom prst="rect">
            <a:avLst/>
          </a:prstGeom>
          <a:noFill/>
        </p:spPr>
        <p:txBody>
          <a:bodyPr wrap="square" rtlCol="0">
            <a:spAutoFit/>
          </a:bodyPr>
          <a:lstStyle/>
          <a:p>
            <a:r>
              <a:rPr lang="en-US" sz="1600" dirty="0" smtClean="0">
                <a:solidFill>
                  <a:schemeClr val="tx1">
                    <a:lumMod val="65000"/>
                    <a:lumOff val="35000"/>
                  </a:schemeClr>
                </a:solidFill>
                <a:hlinkClick r:id="rId3"/>
              </a:rPr>
              <a:t>image from </a:t>
            </a:r>
            <a:r>
              <a:rPr lang="en-US" sz="1600" i="1" dirty="0" smtClean="0">
                <a:solidFill>
                  <a:schemeClr val="tx1">
                    <a:lumMod val="65000"/>
                    <a:lumOff val="35000"/>
                  </a:schemeClr>
                </a:solidFill>
                <a:hlinkClick r:id="rId3"/>
              </a:rPr>
              <a:t>SIAM</a:t>
            </a:r>
            <a:endParaRPr lang="en-US" sz="1600" i="1" dirty="0">
              <a:solidFill>
                <a:schemeClr val="tx1">
                  <a:lumMod val="65000"/>
                  <a:lumOff val="35000"/>
                </a:schemeClr>
              </a:solidFill>
            </a:endParaRPr>
          </a:p>
        </p:txBody>
      </p:sp>
      <p:pic>
        <p:nvPicPr>
          <p:cNvPr id="9" name="Picture 8" descr="Reproducibility computational.jpg"/>
          <p:cNvPicPr>
            <a:picLocks noChangeAspect="1"/>
          </p:cNvPicPr>
          <p:nvPr/>
        </p:nvPicPr>
        <p:blipFill rotWithShape="1">
          <a:blip r:embed="rId4">
            <a:extLst>
              <a:ext uri="{28A0092B-C50C-407E-A947-70E740481C1C}">
                <a14:useLocalDpi xmlns:a14="http://schemas.microsoft.com/office/drawing/2010/main" val="0"/>
              </a:ext>
            </a:extLst>
          </a:blip>
          <a:srcRect l="15431" r="16660"/>
          <a:stretch/>
        </p:blipFill>
        <p:spPr>
          <a:xfrm>
            <a:off x="2963863" y="2595563"/>
            <a:ext cx="2681111" cy="2876243"/>
          </a:xfrm>
          <a:prstGeom prst="rect">
            <a:avLst/>
          </a:prstGeom>
        </p:spPr>
      </p:pic>
      <p:pic>
        <p:nvPicPr>
          <p:cNvPr id="6" name="Picture 5" descr="Reproducibility Life.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99668" y="2736053"/>
            <a:ext cx="2921000" cy="2386810"/>
          </a:xfrm>
          <a:prstGeom prst="rect">
            <a:avLst/>
          </a:prstGeom>
        </p:spPr>
      </p:pic>
      <p:sp>
        <p:nvSpPr>
          <p:cNvPr id="10" name="TextBox 9"/>
          <p:cNvSpPr txBox="1"/>
          <p:nvPr/>
        </p:nvSpPr>
        <p:spPr>
          <a:xfrm>
            <a:off x="5799668" y="5471806"/>
            <a:ext cx="2921000" cy="338554"/>
          </a:xfrm>
          <a:prstGeom prst="rect">
            <a:avLst/>
          </a:prstGeom>
          <a:noFill/>
        </p:spPr>
        <p:txBody>
          <a:bodyPr wrap="square" rtlCol="0">
            <a:spAutoFit/>
          </a:bodyPr>
          <a:lstStyle/>
          <a:p>
            <a:r>
              <a:rPr lang="en-US" sz="1600" dirty="0" smtClean="0">
                <a:solidFill>
                  <a:schemeClr val="tx1">
                    <a:lumMod val="65000"/>
                    <a:lumOff val="35000"/>
                  </a:schemeClr>
                </a:solidFill>
                <a:hlinkClick r:id="rId6"/>
              </a:rPr>
              <a:t>image from </a:t>
            </a:r>
            <a:r>
              <a:rPr lang="en-US" sz="1600" i="1" dirty="0" smtClean="0">
                <a:solidFill>
                  <a:schemeClr val="tx1">
                    <a:lumMod val="65000"/>
                    <a:lumOff val="35000"/>
                  </a:schemeClr>
                </a:solidFill>
                <a:hlinkClick r:id="rId6"/>
              </a:rPr>
              <a:t>FoE.org</a:t>
            </a:r>
            <a:endParaRPr lang="en-US" sz="1600" i="1" dirty="0">
              <a:solidFill>
                <a:schemeClr val="tx1">
                  <a:lumMod val="65000"/>
                  <a:lumOff val="35000"/>
                </a:schemeClr>
              </a:solidFill>
            </a:endParaRPr>
          </a:p>
        </p:txBody>
      </p:sp>
    </p:spTree>
    <p:extLst>
      <p:ext uri="{BB962C8B-B14F-4D97-AF65-F5344CB8AC3E}">
        <p14:creationId xmlns:p14="http://schemas.microsoft.com/office/powerpoint/2010/main" val="14012850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Math</a:t>
            </a:r>
            <a:endParaRPr lang="en-US" dirty="0"/>
          </a:p>
        </p:txBody>
      </p:sp>
      <p:pic>
        <p:nvPicPr>
          <p:cNvPr id="4" name="Content Placeholder 3" descr="Math - Reproducibility.jpg"/>
          <p:cNvPicPr>
            <a:picLocks noGrp="1" noChangeAspect="1"/>
          </p:cNvPicPr>
          <p:nvPr>
            <p:ph idx="1"/>
          </p:nvPr>
        </p:nvPicPr>
        <p:blipFill>
          <a:blip r:embed="rId2">
            <a:extLst>
              <a:ext uri="{28A0092B-C50C-407E-A947-70E740481C1C}">
                <a14:useLocalDpi xmlns:a14="http://schemas.microsoft.com/office/drawing/2010/main" val="0"/>
              </a:ext>
            </a:extLst>
          </a:blip>
          <a:srcRect l="-12850" r="-12850"/>
          <a:stretch>
            <a:fillRect/>
          </a:stretch>
        </p:blipFill>
        <p:spPr>
          <a:xfrm>
            <a:off x="254000" y="2595563"/>
            <a:ext cx="2709863" cy="2527300"/>
          </a:xfrm>
        </p:spPr>
      </p:pic>
      <p:sp>
        <p:nvSpPr>
          <p:cNvPr id="8" name="TextBox 7"/>
          <p:cNvSpPr txBox="1"/>
          <p:nvPr/>
        </p:nvSpPr>
        <p:spPr>
          <a:xfrm>
            <a:off x="662870" y="5390445"/>
            <a:ext cx="1919464" cy="338554"/>
          </a:xfrm>
          <a:prstGeom prst="rect">
            <a:avLst/>
          </a:prstGeom>
          <a:noFill/>
        </p:spPr>
        <p:txBody>
          <a:bodyPr wrap="square" rtlCol="0">
            <a:spAutoFit/>
          </a:bodyPr>
          <a:lstStyle/>
          <a:p>
            <a:r>
              <a:rPr lang="en-US" sz="1600" dirty="0" smtClean="0">
                <a:solidFill>
                  <a:schemeClr val="tx1">
                    <a:lumMod val="65000"/>
                    <a:lumOff val="35000"/>
                  </a:schemeClr>
                </a:solidFill>
                <a:hlinkClick r:id="rId3"/>
              </a:rPr>
              <a:t>image from </a:t>
            </a:r>
            <a:r>
              <a:rPr lang="en-US" sz="1600" i="1" dirty="0" smtClean="0">
                <a:solidFill>
                  <a:schemeClr val="tx1">
                    <a:lumMod val="65000"/>
                    <a:lumOff val="35000"/>
                  </a:schemeClr>
                </a:solidFill>
                <a:hlinkClick r:id="rId3"/>
              </a:rPr>
              <a:t>SIAM</a:t>
            </a:r>
            <a:endParaRPr lang="en-US" sz="1600" i="1" dirty="0">
              <a:solidFill>
                <a:schemeClr val="tx1">
                  <a:lumMod val="65000"/>
                  <a:lumOff val="35000"/>
                </a:schemeClr>
              </a:solidFill>
            </a:endParaRPr>
          </a:p>
        </p:txBody>
      </p:sp>
      <p:sp>
        <p:nvSpPr>
          <p:cNvPr id="3" name="TextBox 2"/>
          <p:cNvSpPr txBox="1"/>
          <p:nvPr/>
        </p:nvSpPr>
        <p:spPr>
          <a:xfrm>
            <a:off x="3922888" y="2864556"/>
            <a:ext cx="4459111" cy="1107996"/>
          </a:xfrm>
          <a:prstGeom prst="rect">
            <a:avLst/>
          </a:prstGeom>
          <a:noFill/>
        </p:spPr>
        <p:txBody>
          <a:bodyPr wrap="square" rtlCol="0">
            <a:spAutoFit/>
          </a:bodyPr>
          <a:lstStyle/>
          <a:p>
            <a:pPr marL="342900" indent="-342900">
              <a:buFont typeface="Arial"/>
              <a:buChar char="•"/>
            </a:pPr>
            <a:r>
              <a:rPr lang="en-US" sz="2200" dirty="0"/>
              <a:t>C</a:t>
            </a:r>
            <a:r>
              <a:rPr lang="en-US" sz="2200" dirty="0" smtClean="0"/>
              <a:t>lear theorems </a:t>
            </a:r>
            <a:br>
              <a:rPr lang="en-US" sz="2200" dirty="0" smtClean="0"/>
            </a:br>
            <a:endParaRPr lang="en-US" sz="2200" dirty="0" smtClean="0"/>
          </a:p>
          <a:p>
            <a:pPr marL="342900" indent="-342900">
              <a:buFont typeface="Arial"/>
              <a:buChar char="•"/>
            </a:pPr>
            <a:r>
              <a:rPr lang="en-US" sz="2200" dirty="0" smtClean="0"/>
              <a:t>Complete proofs</a:t>
            </a:r>
            <a:endParaRPr lang="en-US" sz="2200" dirty="0"/>
          </a:p>
        </p:txBody>
      </p:sp>
    </p:spTree>
    <p:extLst>
      <p:ext uri="{BB962C8B-B14F-4D97-AF65-F5344CB8AC3E}">
        <p14:creationId xmlns:p14="http://schemas.microsoft.com/office/powerpoint/2010/main" val="5683579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Computational Sciences</a:t>
            </a:r>
            <a:endParaRPr lang="en-US" dirty="0"/>
          </a:p>
        </p:txBody>
      </p:sp>
      <p:pic>
        <p:nvPicPr>
          <p:cNvPr id="4" name="Content Placeholder 3" descr="Math - Reproducibility.jpg"/>
          <p:cNvPicPr>
            <a:picLocks noGrp="1" noChangeAspect="1"/>
          </p:cNvPicPr>
          <p:nvPr>
            <p:ph idx="1"/>
          </p:nvPr>
        </p:nvPicPr>
        <p:blipFill>
          <a:blip r:embed="rId2">
            <a:extLst>
              <a:ext uri="{28A0092B-C50C-407E-A947-70E740481C1C}">
                <a14:useLocalDpi xmlns:a14="http://schemas.microsoft.com/office/drawing/2010/main" val="0"/>
              </a:ext>
            </a:extLst>
          </a:blip>
          <a:srcRect l="-12850" r="-12850"/>
          <a:stretch>
            <a:fillRect/>
          </a:stretch>
        </p:blipFill>
        <p:spPr>
          <a:xfrm>
            <a:off x="254000" y="2595563"/>
            <a:ext cx="2709863" cy="2527300"/>
          </a:xfrm>
        </p:spPr>
      </p:pic>
      <p:sp>
        <p:nvSpPr>
          <p:cNvPr id="8" name="TextBox 7"/>
          <p:cNvSpPr txBox="1"/>
          <p:nvPr/>
        </p:nvSpPr>
        <p:spPr>
          <a:xfrm>
            <a:off x="662870" y="5390445"/>
            <a:ext cx="1919464" cy="338554"/>
          </a:xfrm>
          <a:prstGeom prst="rect">
            <a:avLst/>
          </a:prstGeom>
          <a:noFill/>
        </p:spPr>
        <p:txBody>
          <a:bodyPr wrap="square" rtlCol="0">
            <a:spAutoFit/>
          </a:bodyPr>
          <a:lstStyle/>
          <a:p>
            <a:r>
              <a:rPr lang="en-US" sz="1600" dirty="0" smtClean="0">
                <a:solidFill>
                  <a:schemeClr val="tx1">
                    <a:lumMod val="65000"/>
                    <a:lumOff val="35000"/>
                  </a:schemeClr>
                </a:solidFill>
                <a:hlinkClick r:id="rId3"/>
              </a:rPr>
              <a:t>image from </a:t>
            </a:r>
            <a:r>
              <a:rPr lang="en-US" sz="1600" i="1" dirty="0" smtClean="0">
                <a:solidFill>
                  <a:schemeClr val="tx1">
                    <a:lumMod val="65000"/>
                    <a:lumOff val="35000"/>
                  </a:schemeClr>
                </a:solidFill>
                <a:hlinkClick r:id="rId3"/>
              </a:rPr>
              <a:t>SIAM</a:t>
            </a:r>
            <a:endParaRPr lang="en-US" sz="1600" i="1" dirty="0">
              <a:solidFill>
                <a:schemeClr val="tx1">
                  <a:lumMod val="65000"/>
                  <a:lumOff val="35000"/>
                </a:schemeClr>
              </a:solidFill>
            </a:endParaRPr>
          </a:p>
        </p:txBody>
      </p:sp>
      <p:sp>
        <p:nvSpPr>
          <p:cNvPr id="3" name="TextBox 2"/>
          <p:cNvSpPr txBox="1"/>
          <p:nvPr/>
        </p:nvSpPr>
        <p:spPr>
          <a:xfrm>
            <a:off x="5700889" y="2864556"/>
            <a:ext cx="2892777" cy="2800766"/>
          </a:xfrm>
          <a:prstGeom prst="rect">
            <a:avLst/>
          </a:prstGeom>
          <a:noFill/>
        </p:spPr>
        <p:txBody>
          <a:bodyPr wrap="square" rtlCol="0">
            <a:spAutoFit/>
          </a:bodyPr>
          <a:lstStyle/>
          <a:p>
            <a:pPr marL="342900" indent="-342900">
              <a:buFont typeface="Arial"/>
              <a:buChar char="•"/>
            </a:pPr>
            <a:r>
              <a:rPr lang="en-US" sz="2200" dirty="0"/>
              <a:t>C</a:t>
            </a:r>
            <a:r>
              <a:rPr lang="en-US" sz="2200" dirty="0" smtClean="0"/>
              <a:t>lear theorems </a:t>
            </a:r>
            <a:br>
              <a:rPr lang="en-US" sz="2200" dirty="0" smtClean="0"/>
            </a:br>
            <a:endParaRPr lang="en-US" sz="2200" dirty="0" smtClean="0"/>
          </a:p>
          <a:p>
            <a:pPr marL="342900" indent="-342900">
              <a:buFont typeface="Arial"/>
              <a:buChar char="•"/>
            </a:pPr>
            <a:r>
              <a:rPr lang="en-US" sz="2200" dirty="0" smtClean="0"/>
              <a:t>Complete proofs</a:t>
            </a:r>
            <a:br>
              <a:rPr lang="en-US" sz="2200" dirty="0" smtClean="0"/>
            </a:br>
            <a:endParaRPr lang="en-US" sz="2200" dirty="0"/>
          </a:p>
          <a:p>
            <a:pPr marL="342900" indent="-342900">
              <a:buFont typeface="Arial"/>
              <a:buChar char="•"/>
            </a:pPr>
            <a:r>
              <a:rPr lang="en-US" sz="2200" dirty="0" smtClean="0"/>
              <a:t>Algorithm</a:t>
            </a:r>
            <a:br>
              <a:rPr lang="en-US" sz="2200" dirty="0" smtClean="0"/>
            </a:br>
            <a:endParaRPr lang="en-US" sz="2200" dirty="0" smtClean="0"/>
          </a:p>
          <a:p>
            <a:pPr marL="342900" indent="-342900">
              <a:buFont typeface="Arial"/>
              <a:buChar char="•"/>
            </a:pPr>
            <a:r>
              <a:rPr lang="en-US" sz="2200" dirty="0" smtClean="0"/>
              <a:t>Code</a:t>
            </a:r>
          </a:p>
          <a:p>
            <a:endParaRPr lang="en-US" sz="2200" dirty="0" smtClean="0"/>
          </a:p>
        </p:txBody>
      </p:sp>
      <p:pic>
        <p:nvPicPr>
          <p:cNvPr id="5" name="Picture 4" descr="Reproducibility computational.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1800" y="2497420"/>
            <a:ext cx="5152587" cy="3753802"/>
          </a:xfrm>
          <a:prstGeom prst="rect">
            <a:avLst/>
          </a:prstGeom>
        </p:spPr>
      </p:pic>
    </p:spTree>
    <p:extLst>
      <p:ext uri="{BB962C8B-B14F-4D97-AF65-F5344CB8AC3E}">
        <p14:creationId xmlns:p14="http://schemas.microsoft.com/office/powerpoint/2010/main" val="4155241579"/>
      </p:ext>
    </p:extLst>
  </p:cSld>
  <p:clrMapOvr>
    <a:masterClrMapping/>
  </p:clrMapOvr>
</p:sld>
</file>

<file path=ppt/theme/theme1.xml><?xml version="1.0" encoding="utf-8"?>
<a:theme xmlns:a="http://schemas.openxmlformats.org/drawingml/2006/main" name="Perception">
  <a:themeElements>
    <a:clrScheme name="Perception">
      <a:dk1>
        <a:sysClr val="windowText" lastClr="000000"/>
      </a:dk1>
      <a:lt1>
        <a:sysClr val="window" lastClr="FFFFFF"/>
      </a:lt1>
      <a:dk2>
        <a:srgbClr val="333333"/>
      </a:dk2>
      <a:lt2>
        <a:srgbClr val="BBC0AC"/>
      </a:lt2>
      <a:accent1>
        <a:srgbClr val="A2C816"/>
      </a:accent1>
      <a:accent2>
        <a:srgbClr val="E07602"/>
      </a:accent2>
      <a:accent3>
        <a:srgbClr val="E4C402"/>
      </a:accent3>
      <a:accent4>
        <a:srgbClr val="7DC1EF"/>
      </a:accent4>
      <a:accent5>
        <a:srgbClr val="21449B"/>
      </a:accent5>
      <a:accent6>
        <a:srgbClr val="A2B170"/>
      </a:accent6>
      <a:hlink>
        <a:srgbClr val="8DA440"/>
      </a:hlink>
      <a:folHlink>
        <a:srgbClr val="4C4F3F"/>
      </a:folHlink>
    </a:clrScheme>
    <a:fontScheme name="Perception">
      <a:majorFont>
        <a:latin typeface="Century Gothic"/>
        <a:ea typeface=""/>
        <a:cs typeface=""/>
        <a:font script="Jpan" typeface="メイリオ"/>
        <a:font script="Hans" typeface="宋体"/>
        <a:font script="Hant" typeface="新細明體"/>
      </a:majorFont>
      <a:minorFont>
        <a:latin typeface="Century Gothic"/>
        <a:ea typeface=""/>
        <a:cs typeface=""/>
        <a:font script="Jpan" typeface="メイリオ"/>
        <a:font script="Hans" typeface="宋体"/>
        <a:font script="Hant" typeface="新細明體"/>
      </a:minorFont>
    </a:fontScheme>
    <a:fmtScheme name="Perception">
      <a:fillStyleLst>
        <a:solidFill>
          <a:schemeClr val="phClr"/>
        </a:solidFill>
        <a:solidFill>
          <a:schemeClr val="phClr">
            <a:shade val="90000"/>
          </a:schemeClr>
        </a:solidFill>
        <a:solidFill>
          <a:schemeClr val="phClr">
            <a:shade val="80000"/>
          </a:schemeClr>
        </a:solidFill>
      </a:fillStyleLst>
      <a:lnStyleLst>
        <a:ln w="12700" cap="flat" cmpd="sng" algn="ctr">
          <a:solidFill>
            <a:schemeClr val="phClr">
              <a:satMod val="105000"/>
            </a:schemeClr>
          </a:solidFill>
          <a:prstDash val="solid"/>
        </a:ln>
        <a:ln w="25400" cap="flat" cmpd="sng" algn="ctr">
          <a:solidFill>
            <a:schemeClr val="phClr"/>
          </a:solidFill>
          <a:prstDash val="solid"/>
        </a:ln>
        <a:ln w="25400" cap="flat" cmpd="sng" algn="ctr">
          <a:solidFill>
            <a:schemeClr val="phClr">
              <a:alpha val="80000"/>
            </a:schemeClr>
          </a:solidFill>
          <a:prstDash val="solid"/>
        </a:ln>
      </a:lnStyleLst>
      <a:effectStyleLst>
        <a:effectStyle>
          <a:effectLst/>
        </a:effectStyle>
        <a:effectStyle>
          <a:effectLst/>
          <a:scene3d>
            <a:camera prst="obliqueTopRight"/>
            <a:lightRig rig="threePt" dir="tl"/>
          </a:scene3d>
          <a:sp3d>
            <a:bevelT w="25400" h="25400"/>
          </a:sp3d>
        </a:effectStyle>
        <a:effectStyle>
          <a:effectLst/>
          <a:scene3d>
            <a:camera prst="perspectiveFront" fov="4200000"/>
            <a:lightRig rig="balanced" dir="tl">
              <a:rot lat="0" lon="0" rev="18600000"/>
            </a:lightRig>
          </a:scene3d>
          <a:sp3d prstMaterial="metal">
            <a:bevelT w="63500" h="50800" prst="angle"/>
          </a:sp3d>
        </a:effectStyle>
      </a:effectStyleLst>
      <a:bgFillStyleLst>
        <a:solidFill>
          <a:schemeClr val="phClr">
            <a:tint val="90000"/>
          </a:schemeClr>
        </a:solidFill>
        <a:solidFill>
          <a:schemeClr val="phClr">
            <a:tint val="50000"/>
          </a:schemeClr>
        </a:solidFill>
        <a:solidFill>
          <a:schemeClr val="phClr">
            <a:shade val="60000"/>
          </a:schemeClr>
        </a:solid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Perception.thmx</Template>
  <TotalTime>176</TotalTime>
  <Words>844</Words>
  <Application>Microsoft Macintosh PowerPoint</Application>
  <PresentationFormat>On-screen Show (4:3)</PresentationFormat>
  <Paragraphs>126</Paragraphs>
  <Slides>38</Slides>
  <Notes>0</Notes>
  <HiddenSlides>0</HiddenSlides>
  <MMClips>0</MMClips>
  <ScaleCrop>false</ScaleCrop>
  <HeadingPairs>
    <vt:vector size="4" baseType="variant">
      <vt:variant>
        <vt:lpstr>Theme</vt:lpstr>
      </vt:variant>
      <vt:variant>
        <vt:i4>1</vt:i4>
      </vt:variant>
      <vt:variant>
        <vt:lpstr>Slide Titles</vt:lpstr>
      </vt:variant>
      <vt:variant>
        <vt:i4>38</vt:i4>
      </vt:variant>
    </vt:vector>
  </HeadingPairs>
  <TitlesOfParts>
    <vt:vector size="39" baseType="lpstr">
      <vt:lpstr>Perception</vt:lpstr>
      <vt:lpstr>Reproducible Research using IPython Interactive Publications</vt:lpstr>
      <vt:lpstr>Outline</vt:lpstr>
      <vt:lpstr>What</vt:lpstr>
      <vt:lpstr>Reproducible research</vt:lpstr>
      <vt:lpstr>Verifiability</vt:lpstr>
      <vt:lpstr>Advancement of Science</vt:lpstr>
      <vt:lpstr>Different Levels in Different Fields</vt:lpstr>
      <vt:lpstr>Math</vt:lpstr>
      <vt:lpstr>Computational Sciences</vt:lpstr>
      <vt:lpstr>Life Scientists</vt:lpstr>
      <vt:lpstr>It Is Not Happening!</vt:lpstr>
      <vt:lpstr>It Is Not Happening!</vt:lpstr>
      <vt:lpstr>It Is Not Happening!</vt:lpstr>
      <vt:lpstr>It Is Not Happening!</vt:lpstr>
      <vt:lpstr>Why</vt:lpstr>
      <vt:lpstr>Why not?</vt:lpstr>
      <vt:lpstr>It increases visibility</vt:lpstr>
      <vt:lpstr>Study 1: Effect of Sharing Data</vt:lpstr>
      <vt:lpstr>Study 1: Effect of Sharing Data</vt:lpstr>
      <vt:lpstr>Study 2: Effect of Open Access</vt:lpstr>
      <vt:lpstr>Study 3: Effect of Reproducibility</vt:lpstr>
      <vt:lpstr>Sharing Data Gives You Credit</vt:lpstr>
      <vt:lpstr>A Changing Trend</vt:lpstr>
      <vt:lpstr>A Changing Trend</vt:lpstr>
      <vt:lpstr>It Might Result in Fruitful Collaborations</vt:lpstr>
      <vt:lpstr>Collaboration in Very Hard Problems</vt:lpstr>
      <vt:lpstr>Collaboration in Very Large Problems</vt:lpstr>
      <vt:lpstr>Collaboration in Very “Wide” Problems</vt:lpstr>
      <vt:lpstr>How</vt:lpstr>
      <vt:lpstr>Reproducible Documents</vt:lpstr>
      <vt:lpstr>Reproducible Code</vt:lpstr>
      <vt:lpstr>Reproducibility at LCAV</vt:lpstr>
      <vt:lpstr>Proud History</vt:lpstr>
      <vt:lpstr>New Makeover</vt:lpstr>
      <vt:lpstr>Papers + Project Papers</vt:lpstr>
      <vt:lpstr>Conclusion</vt:lpstr>
      <vt:lpstr>Study 1: Effect of Sharing Data</vt:lpstr>
      <vt:lpstr>Further Reading</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Reproducible Research</dc:title>
  <dc:creator>Amir Hesam Salavati</dc:creator>
  <cp:lastModifiedBy>Amir Hesam Salavati</cp:lastModifiedBy>
  <cp:revision>105</cp:revision>
  <dcterms:created xsi:type="dcterms:W3CDTF">2014-10-14T08:40:36Z</dcterms:created>
  <dcterms:modified xsi:type="dcterms:W3CDTF">2015-10-14T08:31:11Z</dcterms:modified>
</cp:coreProperties>
</file>